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15"/>
  </p:notesMasterIdLst>
  <p:sldIdLst>
    <p:sldId id="256" r:id="rId2"/>
    <p:sldId id="259" r:id="rId3"/>
    <p:sldId id="258" r:id="rId4"/>
    <p:sldId id="264" r:id="rId5"/>
    <p:sldId id="261" r:id="rId6"/>
    <p:sldId id="270" r:id="rId7"/>
    <p:sldId id="262" r:id="rId8"/>
    <p:sldId id="263" r:id="rId9"/>
    <p:sldId id="265" r:id="rId10"/>
    <p:sldId id="267" r:id="rId11"/>
    <p:sldId id="268" r:id="rId12"/>
    <p:sldId id="269" r:id="rId13"/>
    <p:sldId id="266" r:id="rId14"/>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67632" autoAdjust="0"/>
  </p:normalViewPr>
  <p:slideViewPr>
    <p:cSldViewPr snapToGrid="0">
      <p:cViewPr varScale="1">
        <p:scale>
          <a:sx n="58" d="100"/>
          <a:sy n="58" d="100"/>
        </p:scale>
        <p:origin x="164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png>
</file>

<file path=ppt/media/image14.jpeg>
</file>

<file path=ppt/media/image15.jpeg>
</file>

<file path=ppt/media/image2.jpeg>
</file>

<file path=ppt/media/image3.jpeg>
</file>

<file path=ppt/media/image4.jpeg>
</file>

<file path=ppt/media/image5.pn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835074-5AF3-4453-8407-C7692C3771EE}" type="datetimeFigureOut">
              <a:rPr lang="zh-TW" altLang="en-US" smtClean="0"/>
              <a:t>2023/4/20</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A29F80-A60E-45CF-81A8-5CC69D4E0B6A}" type="slidenum">
              <a:rPr lang="zh-TW" altLang="en-US" smtClean="0"/>
              <a:t>‹#›</a:t>
            </a:fld>
            <a:endParaRPr lang="zh-TW" altLang="en-US"/>
          </a:p>
        </p:txBody>
      </p:sp>
    </p:spTree>
    <p:extLst>
      <p:ext uri="{BB962C8B-B14F-4D97-AF65-F5344CB8AC3E}">
        <p14:creationId xmlns:p14="http://schemas.microsoft.com/office/powerpoint/2010/main" val="271413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latin typeface="微軟正黑體" panose="020B0604030504040204" pitchFamily="34" charset="-120"/>
                <a:ea typeface="微軟正黑體" panose="020B0604030504040204" pitchFamily="34" charset="-120"/>
              </a:rPr>
              <a:t>主題：</a:t>
            </a:r>
            <a:r>
              <a:rPr lang="en-US" altLang="zh-TW" dirty="0">
                <a:latin typeface="微軟正黑體" panose="020B0604030504040204" pitchFamily="34" charset="-120"/>
                <a:ea typeface="微軟正黑體" panose="020B0604030504040204" pitchFamily="34" charset="-120"/>
              </a:rPr>
              <a:t>AlphaGo</a:t>
            </a:r>
            <a:endParaRPr lang="zh-TW" altLang="en-US" dirty="0">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1</a:t>
            </a:fld>
            <a:endParaRPr lang="zh-TW" altLang="en-US"/>
          </a:p>
        </p:txBody>
      </p:sp>
    </p:spTree>
    <p:extLst>
      <p:ext uri="{BB962C8B-B14F-4D97-AF65-F5344CB8AC3E}">
        <p14:creationId xmlns:p14="http://schemas.microsoft.com/office/powerpoint/2010/main" val="15844197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dirty="0">
                <a:solidFill>
                  <a:srgbClr val="000000"/>
                </a:solidFill>
                <a:effectLst/>
                <a:latin typeface="微軟正黑體" panose="020B0604030504040204" pitchFamily="34" charset="-120"/>
                <a:ea typeface="微軟正黑體" panose="020B0604030504040204" pitchFamily="34" charset="-120"/>
              </a:rPr>
              <a:t>AlphaGo</a:t>
            </a:r>
            <a:r>
              <a:rPr lang="zh-TW" altLang="en-US" sz="1200" b="0" i="0" dirty="0">
                <a:solidFill>
                  <a:srgbClr val="000000"/>
                </a:solidFill>
                <a:effectLst/>
                <a:latin typeface="微軟正黑體" panose="020B0604030504040204" pitchFamily="34" charset="-120"/>
                <a:ea typeface="微軟正黑體" panose="020B0604030504040204" pitchFamily="34" charset="-120"/>
              </a:rPr>
              <a:t>的主要機制</a:t>
            </a:r>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r>
              <a:rPr lang="en-US" altLang="zh-TW" sz="1200" b="0" i="0" dirty="0">
                <a:solidFill>
                  <a:srgbClr val="000000"/>
                </a:solidFill>
                <a:effectLst/>
                <a:latin typeface="微軟正黑體" panose="020B0604030504040204" pitchFamily="34" charset="-120"/>
                <a:ea typeface="微軟正黑體" panose="020B0604030504040204" pitchFamily="34" charset="-120"/>
              </a:rPr>
              <a:t>AlphaGo</a:t>
            </a:r>
            <a:r>
              <a:rPr lang="zh-TW" altLang="en-US" sz="1200" b="0" i="0" dirty="0">
                <a:solidFill>
                  <a:srgbClr val="000000"/>
                </a:solidFill>
                <a:effectLst/>
                <a:latin typeface="微軟正黑體" panose="020B0604030504040204" pitchFamily="34" charset="-120"/>
                <a:ea typeface="微軟正黑體" panose="020B0604030504040204" pitchFamily="34" charset="-120"/>
              </a:rPr>
              <a:t>可以說是擁有兩個大腦，兩個神經網路結構幾乎相同的兩個獨立網路：策略網路與評價網路。</a:t>
            </a:r>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sz="1200" b="0" i="0" dirty="0">
                <a:solidFill>
                  <a:srgbClr val="000000"/>
                </a:solidFill>
                <a:effectLst/>
                <a:latin typeface="微軟正黑體" panose="020B0604030504040204" pitchFamily="34" charset="-120"/>
                <a:ea typeface="微軟正黑體" panose="020B0604030504040204" pitchFamily="34" charset="-120"/>
              </a:rPr>
              <a:t>策略網路</a:t>
            </a:r>
            <a:r>
              <a:rPr lang="en-US" altLang="zh-TW" sz="1200" b="0" i="0" dirty="0">
                <a:solidFill>
                  <a:srgbClr val="000000"/>
                </a:solidFill>
                <a:effectLst/>
                <a:latin typeface="微軟正黑體" panose="020B0604030504040204" pitchFamily="34" charset="-120"/>
                <a:ea typeface="微軟正黑體" panose="020B0604030504040204" pitchFamily="34" charset="-120"/>
              </a:rPr>
              <a:t>(Policy </a:t>
            </a:r>
            <a:r>
              <a:rPr lang="en-US" altLang="zh-TW" sz="1200" b="0" i="0" dirty="0" err="1">
                <a:solidFill>
                  <a:srgbClr val="000000"/>
                </a:solidFill>
                <a:effectLst/>
                <a:latin typeface="微軟正黑體" panose="020B0604030504040204" pitchFamily="34" charset="-120"/>
                <a:ea typeface="微軟正黑體" panose="020B0604030504040204" pitchFamily="34" charset="-120"/>
              </a:rPr>
              <a:t>NetWork</a:t>
            </a:r>
            <a:r>
              <a:rPr lang="en-US" altLang="zh-TW" sz="1200" b="0" i="0" dirty="0">
                <a:solidFill>
                  <a:srgbClr val="000000"/>
                </a:solidFill>
                <a:effectLst/>
                <a:latin typeface="微軟正黑體" panose="020B0604030504040204" pitchFamily="34" charset="-120"/>
                <a:ea typeface="微軟正黑體" panose="020B0604030504040204" pitchFamily="34" charset="-120"/>
              </a:rPr>
              <a:t>):</a:t>
            </a:r>
            <a:r>
              <a:rPr lang="zh-TW" altLang="en-US" sz="1200" b="0" i="0" dirty="0">
                <a:solidFill>
                  <a:srgbClr val="000000"/>
                </a:solidFill>
                <a:effectLst/>
                <a:latin typeface="微軟正黑體" panose="020B0604030504040204" pitchFamily="34" charset="-120"/>
                <a:ea typeface="微軟正黑體" panose="020B0604030504040204" pitchFamily="34" charset="-120"/>
              </a:rPr>
              <a:t>  </a:t>
            </a:r>
            <a:r>
              <a:rPr lang="en-US" altLang="zh-TW" b="0" i="0" dirty="0">
                <a:solidFill>
                  <a:srgbClr val="0000CD"/>
                </a:solidFill>
                <a:effectLst/>
                <a:latin typeface="微軟正黑體" panose="020B0604030504040204" pitchFamily="34" charset="-120"/>
                <a:ea typeface="微軟正黑體" panose="020B0604030504040204" pitchFamily="34" charset="-120"/>
              </a:rPr>
              <a:t>(</a:t>
            </a:r>
            <a:r>
              <a:rPr lang="zh-TW" altLang="en-US" b="0" i="0" dirty="0">
                <a:solidFill>
                  <a:srgbClr val="0000CD"/>
                </a:solidFill>
                <a:effectLst/>
                <a:latin typeface="微軟正黑體" panose="020B0604030504040204" pitchFamily="34" charset="-120"/>
                <a:ea typeface="微軟正黑體" panose="020B0604030504040204" pitchFamily="34" charset="-120"/>
              </a:rPr>
              <a:t>對方會下在哪</a:t>
            </a:r>
            <a:r>
              <a:rPr lang="en-US" altLang="zh-TW" b="0" i="0" dirty="0">
                <a:solidFill>
                  <a:srgbClr val="0000CD"/>
                </a:solidFill>
                <a:effectLst/>
                <a:latin typeface="微軟正黑體" panose="020B0604030504040204" pitchFamily="34" charset="-120"/>
                <a:ea typeface="微軟正黑體" panose="020B0604030504040204" pitchFamily="34" charset="-120"/>
              </a:rPr>
              <a:t>)</a:t>
            </a:r>
            <a:br>
              <a:rPr lang="en-US" altLang="zh-TW" sz="1200" b="0" i="0" dirty="0">
                <a:solidFill>
                  <a:srgbClr val="000000"/>
                </a:solidFill>
                <a:effectLst/>
                <a:latin typeface="微軟正黑體" panose="020B0604030504040204" pitchFamily="34" charset="-120"/>
                <a:ea typeface="微軟正黑體" panose="020B0604030504040204" pitchFamily="34" charset="-120"/>
              </a:rPr>
            </a:br>
            <a:r>
              <a:rPr lang="zh-TW" altLang="en-US" b="0" i="0" dirty="0">
                <a:solidFill>
                  <a:srgbClr val="0000CD"/>
                </a:solidFill>
                <a:effectLst/>
                <a:latin typeface="微軟正黑體" panose="020B0604030504040204" pitchFamily="34" charset="-120"/>
                <a:ea typeface="微軟正黑體" panose="020B0604030504040204" pitchFamily="34" charset="-120"/>
              </a:rPr>
              <a:t>用來判斷對手最可能的落子位置</a:t>
            </a:r>
            <a:r>
              <a:rPr lang="zh-TW" altLang="en-US" b="0" i="0" dirty="0">
                <a:solidFill>
                  <a:srgbClr val="555555"/>
                </a:solidFill>
                <a:effectLst/>
                <a:latin typeface="微軟正黑體" panose="020B0604030504040204" pitchFamily="34" charset="-120"/>
                <a:ea typeface="微軟正黑體" panose="020B0604030504040204" pitchFamily="34" charset="-120"/>
              </a:rPr>
              <a:t>。大量的輸入這個世界上職業棋手的棋譜，用來預測對手最有可能的落子位置。</a:t>
            </a:r>
            <a:endParaRPr lang="en-US" altLang="zh-TW" b="0" i="0" dirty="0">
              <a:solidFill>
                <a:srgbClr val="555555"/>
              </a:solidFill>
              <a:effectLst/>
              <a:latin typeface="微軟正黑體" panose="020B0604030504040204" pitchFamily="34" charset="-120"/>
              <a:ea typeface="微軟正黑體" panose="020B0604030504040204" pitchFamily="34" charset="-120"/>
            </a:endParaRPr>
          </a:p>
          <a:p>
            <a:pPr marL="228600" indent="-228600">
              <a:buFont typeface="+mj-lt"/>
              <a:buAutoNum type="arabicPeriod"/>
            </a:pPr>
            <a:r>
              <a:rPr lang="zh-TW" altLang="en-US" b="0" i="0" dirty="0">
                <a:solidFill>
                  <a:srgbClr val="555555"/>
                </a:solidFill>
                <a:effectLst/>
                <a:latin typeface="微軟正黑體" panose="020B0604030504040204" pitchFamily="34" charset="-120"/>
                <a:ea typeface="微軟正黑體" panose="020B0604030504040204" pitchFamily="34" charset="-120"/>
              </a:rPr>
              <a:t>第一個層面是利用了名為</a:t>
            </a:r>
            <a:r>
              <a:rPr lang="zh-TW" altLang="en-US" b="0" i="0" dirty="0">
                <a:solidFill>
                  <a:srgbClr val="0000CD"/>
                </a:solidFill>
                <a:effectLst/>
                <a:latin typeface="微軟正黑體" panose="020B0604030504040204" pitchFamily="34" charset="-120"/>
                <a:ea typeface="微軟正黑體" panose="020B0604030504040204" pitchFamily="34" charset="-120"/>
              </a:rPr>
              <a:t>增強策略網路</a:t>
            </a:r>
            <a:r>
              <a:rPr lang="en-US" altLang="zh-TW" b="0" i="0" dirty="0">
                <a:solidFill>
                  <a:srgbClr val="0000CD"/>
                </a:solidFill>
                <a:effectLst/>
                <a:latin typeface="微軟正黑體" panose="020B0604030504040204" pitchFamily="34" charset="-120"/>
                <a:ea typeface="微軟正黑體" panose="020B0604030504040204" pitchFamily="34" charset="-120"/>
              </a:rPr>
              <a:t>(reinforced-learning (RL) policy network)</a:t>
            </a:r>
            <a:r>
              <a:rPr lang="zh-TW" altLang="en-US" b="0" i="0" dirty="0">
                <a:solidFill>
                  <a:srgbClr val="555555"/>
                </a:solidFill>
                <a:effectLst/>
                <a:latin typeface="微軟正黑體" panose="020B0604030504040204" pitchFamily="34" charset="-120"/>
                <a:ea typeface="微軟正黑體" panose="020B0604030504040204" pitchFamily="34" charset="-120"/>
              </a:rPr>
              <a:t>的技術，他先使用部分樣本訓練出一個基礎版本的策略網路，以及使用完整樣本建立出來的進階版策略網路；然後</a:t>
            </a:r>
            <a:r>
              <a:rPr lang="zh-TW" altLang="en-US" b="0" i="0" dirty="0">
                <a:solidFill>
                  <a:srgbClr val="0000CD"/>
                </a:solidFill>
                <a:effectLst/>
                <a:latin typeface="微軟正黑體" panose="020B0604030504040204" pitchFamily="34" charset="-120"/>
                <a:ea typeface="微軟正黑體" panose="020B0604030504040204" pitchFamily="34" charset="-120"/>
              </a:rPr>
              <a:t>讓兩個網路對弈</a:t>
            </a:r>
            <a:r>
              <a:rPr lang="zh-TW" altLang="en-US" b="0" i="0" dirty="0">
                <a:solidFill>
                  <a:srgbClr val="555555"/>
                </a:solidFill>
                <a:effectLst/>
                <a:latin typeface="微軟正黑體" panose="020B0604030504040204" pitchFamily="34" charset="-120"/>
                <a:ea typeface="微軟正黑體" panose="020B0604030504040204" pitchFamily="34" charset="-120"/>
              </a:rPr>
              <a:t>，後者進階版策略網路等於是站在基礎版前的「高手」，因此可以讓基礎網路可以快速的熟即到高手可能落子的位置數據，進而又產生一個增強版，這個增強版又變成原有進階版的「高手」，以此循環修正，就可以不斷的提升對於對手</a:t>
            </a:r>
            <a:r>
              <a:rPr lang="en-US" altLang="zh-TW" b="0" i="0" dirty="0">
                <a:solidFill>
                  <a:srgbClr val="555555"/>
                </a:solidFill>
                <a:effectLst/>
                <a:latin typeface="微軟正黑體" panose="020B0604030504040204" pitchFamily="34" charset="-120"/>
                <a:ea typeface="微軟正黑體" panose="020B0604030504040204" pitchFamily="34" charset="-120"/>
              </a:rPr>
              <a:t>(</a:t>
            </a:r>
            <a:r>
              <a:rPr lang="zh-TW" altLang="en-US" b="0" i="0" dirty="0">
                <a:solidFill>
                  <a:srgbClr val="555555"/>
                </a:solidFill>
                <a:effectLst/>
                <a:latin typeface="微軟正黑體" panose="020B0604030504040204" pitchFamily="34" charset="-120"/>
                <a:ea typeface="微軟正黑體" panose="020B0604030504040204" pitchFamily="34" charset="-120"/>
              </a:rPr>
              <a:t>高手</a:t>
            </a:r>
            <a:r>
              <a:rPr lang="en-US" altLang="zh-TW" b="0" i="0" dirty="0">
                <a:solidFill>
                  <a:srgbClr val="555555"/>
                </a:solidFill>
                <a:effectLst/>
                <a:latin typeface="微軟正黑體" panose="020B0604030504040204" pitchFamily="34" charset="-120"/>
                <a:ea typeface="微軟正黑體" panose="020B0604030504040204" pitchFamily="34" charset="-120"/>
              </a:rPr>
              <a:t>)</a:t>
            </a:r>
            <a:r>
              <a:rPr lang="zh-TW" altLang="en-US" b="0" i="0" dirty="0">
                <a:solidFill>
                  <a:srgbClr val="555555"/>
                </a:solidFill>
                <a:effectLst/>
                <a:latin typeface="微軟正黑體" panose="020B0604030504040204" pitchFamily="34" charset="-120"/>
                <a:ea typeface="微軟正黑體" panose="020B0604030504040204" pitchFamily="34" charset="-120"/>
              </a:rPr>
              <a:t>落子的預測。</a:t>
            </a:r>
            <a:endParaRPr lang="en-US" altLang="zh-TW" b="0" i="0" dirty="0">
              <a:solidFill>
                <a:srgbClr val="555555"/>
              </a:solidFill>
              <a:effectLst/>
              <a:latin typeface="微軟正黑體" panose="020B0604030504040204" pitchFamily="34" charset="-120"/>
              <a:ea typeface="微軟正黑體" panose="020B0604030504040204" pitchFamily="34" charset="-120"/>
            </a:endParaRPr>
          </a:p>
          <a:p>
            <a:pPr marL="228600" indent="-228600">
              <a:buFont typeface="+mj-lt"/>
              <a:buAutoNum type="arabicPeriod"/>
            </a:pPr>
            <a:r>
              <a:rPr lang="zh-TW" altLang="en-US" sz="1200" b="0" i="0" dirty="0">
                <a:solidFill>
                  <a:srgbClr val="555555"/>
                </a:solidFill>
                <a:effectLst/>
                <a:latin typeface="微軟正黑體" panose="020B0604030504040204" pitchFamily="34" charset="-120"/>
                <a:ea typeface="微軟正黑體" panose="020B0604030504040204" pitchFamily="34" charset="-120"/>
              </a:rPr>
              <a:t>第二個層面則是現在的策略網路不再需要在</a:t>
            </a:r>
            <a:r>
              <a:rPr lang="en-US" altLang="zh-TW" sz="1200" b="0" i="0" dirty="0">
                <a:solidFill>
                  <a:srgbClr val="555555"/>
                </a:solidFill>
                <a:effectLst/>
                <a:latin typeface="微軟正黑體" panose="020B0604030504040204" pitchFamily="34" charset="-120"/>
                <a:ea typeface="微軟正黑體" panose="020B0604030504040204" pitchFamily="34" charset="-120"/>
              </a:rPr>
              <a:t>19*19</a:t>
            </a:r>
            <a:r>
              <a:rPr lang="zh-TW" altLang="en-US" sz="1200" b="0" i="0" dirty="0">
                <a:solidFill>
                  <a:srgbClr val="555555"/>
                </a:solidFill>
                <a:effectLst/>
                <a:latin typeface="微軟正黑體" panose="020B0604030504040204" pitchFamily="34" charset="-120"/>
                <a:ea typeface="微軟正黑體" panose="020B0604030504040204" pitchFamily="34" charset="-120"/>
              </a:rPr>
              <a:t>的方格中找出最可能落子位置，改良過的策略網路可以先透過卷積核排除掉一些區域不去進行計算，然後再根據剩餘區域找出最可能位置，雖然這可能降低</a:t>
            </a:r>
            <a:r>
              <a:rPr lang="en-US" altLang="zh-TW" sz="1200" b="0" i="0" dirty="0">
                <a:solidFill>
                  <a:srgbClr val="555555"/>
                </a:solidFill>
                <a:effectLst/>
                <a:latin typeface="微軟正黑體" panose="020B0604030504040204" pitchFamily="34" charset="-120"/>
                <a:ea typeface="微軟正黑體" panose="020B0604030504040204" pitchFamily="34" charset="-120"/>
              </a:rPr>
              <a:t>AlphaGo</a:t>
            </a:r>
            <a:r>
              <a:rPr lang="zh-TW" altLang="en-US" sz="1200" b="0" i="0" dirty="0">
                <a:solidFill>
                  <a:srgbClr val="555555"/>
                </a:solidFill>
                <a:effectLst/>
                <a:latin typeface="微軟正黑體" panose="020B0604030504040204" pitchFamily="34" charset="-120"/>
                <a:ea typeface="微軟正黑體" panose="020B0604030504040204" pitchFamily="34" charset="-120"/>
              </a:rPr>
              <a:t>策略網路的威力，但是這種機制卻能讓</a:t>
            </a:r>
            <a:r>
              <a:rPr lang="en-US" altLang="zh-TW" sz="1200" b="0" i="0" dirty="0">
                <a:solidFill>
                  <a:srgbClr val="555555"/>
                </a:solidFill>
                <a:effectLst/>
                <a:latin typeface="微軟正黑體" panose="020B0604030504040204" pitchFamily="34" charset="-120"/>
                <a:ea typeface="微軟正黑體" panose="020B0604030504040204" pitchFamily="34" charset="-120"/>
              </a:rPr>
              <a:t>AlphaGo</a:t>
            </a:r>
            <a:r>
              <a:rPr lang="zh-TW" altLang="en-US" sz="1200" b="0" i="0" dirty="0">
                <a:solidFill>
                  <a:srgbClr val="555555"/>
                </a:solidFill>
                <a:effectLst/>
                <a:latin typeface="微軟正黑體" panose="020B0604030504040204" pitchFamily="34" charset="-120"/>
                <a:ea typeface="微軟正黑體" panose="020B0604030504040204" pitchFamily="34" charset="-120"/>
              </a:rPr>
              <a:t>計算速度提升</a:t>
            </a:r>
            <a:r>
              <a:rPr lang="en-US" altLang="zh-TW" sz="1200" b="0" i="0" dirty="0">
                <a:solidFill>
                  <a:srgbClr val="555555"/>
                </a:solidFill>
                <a:effectLst/>
                <a:latin typeface="微軟正黑體" panose="020B0604030504040204" pitchFamily="34" charset="-120"/>
                <a:ea typeface="微軟正黑體" panose="020B0604030504040204" pitchFamily="34" charset="-120"/>
              </a:rPr>
              <a:t>1000</a:t>
            </a:r>
            <a:r>
              <a:rPr lang="zh-TW" altLang="en-US" sz="1200" b="0" i="0" dirty="0">
                <a:solidFill>
                  <a:srgbClr val="555555"/>
                </a:solidFill>
                <a:effectLst/>
                <a:latin typeface="微軟正黑體" panose="020B0604030504040204" pitchFamily="34" charset="-120"/>
                <a:ea typeface="微軟正黑體" panose="020B0604030504040204" pitchFamily="34" charset="-120"/>
              </a:rPr>
              <a:t>倍以上。也正因為</a:t>
            </a:r>
            <a:r>
              <a:rPr lang="en-US" altLang="zh-TW" sz="1200" b="0" i="0" dirty="0">
                <a:solidFill>
                  <a:srgbClr val="555555"/>
                </a:solidFill>
                <a:effectLst/>
                <a:latin typeface="微軟正黑體" panose="020B0604030504040204" pitchFamily="34" charset="-120"/>
                <a:ea typeface="微軟正黑體" panose="020B0604030504040204" pitchFamily="34" charset="-120"/>
              </a:rPr>
              <a:t>Alpha Go</a:t>
            </a:r>
            <a:r>
              <a:rPr lang="zh-TW" altLang="en-US" sz="1200" b="0" i="0" dirty="0">
                <a:solidFill>
                  <a:srgbClr val="555555"/>
                </a:solidFill>
                <a:effectLst/>
                <a:latin typeface="微軟正黑體" panose="020B0604030504040204" pitchFamily="34" charset="-120"/>
                <a:ea typeface="微軟正黑體" panose="020B0604030504040204" pitchFamily="34" charset="-120"/>
              </a:rPr>
              <a:t>一直是根據整體局勢來猜測對手的可能落子選擇，也因此人類耍的小心機像是刻意下幾步希望擾亂電腦的落子位置，其實都是沒有意義的。</a:t>
            </a:r>
            <a:endParaRPr lang="en-US" altLang="zh-TW" sz="1200" b="0" i="0" dirty="0">
              <a:solidFill>
                <a:srgbClr val="555555"/>
              </a:solidFill>
              <a:effectLst/>
              <a:latin typeface="微軟正黑體" panose="020B0604030504040204" pitchFamily="34" charset="-120"/>
              <a:ea typeface="微軟正黑體" panose="020B0604030504040204" pitchFamily="34" charset="-120"/>
            </a:endParaRPr>
          </a:p>
          <a:p>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sz="1200" b="0" i="0" dirty="0">
                <a:solidFill>
                  <a:srgbClr val="000000"/>
                </a:solidFill>
                <a:effectLst/>
                <a:latin typeface="微軟正黑體" panose="020B0604030504040204" pitchFamily="34" charset="-120"/>
                <a:ea typeface="微軟正黑體" panose="020B0604030504040204" pitchFamily="34" charset="-120"/>
              </a:rPr>
              <a:t>評價函數</a:t>
            </a:r>
            <a:r>
              <a:rPr lang="en-US" altLang="zh-TW" sz="1200" b="0" i="0" dirty="0">
                <a:solidFill>
                  <a:srgbClr val="000000"/>
                </a:solidFill>
                <a:effectLst/>
                <a:latin typeface="微軟正黑體" panose="020B0604030504040204" pitchFamily="34" charset="-120"/>
                <a:ea typeface="微軟正黑體" panose="020B0604030504040204" pitchFamily="34" charset="-120"/>
              </a:rPr>
              <a:t>(Value </a:t>
            </a:r>
            <a:r>
              <a:rPr lang="en-US" altLang="zh-TW" sz="1200" b="0" i="0" dirty="0" err="1">
                <a:solidFill>
                  <a:srgbClr val="000000"/>
                </a:solidFill>
                <a:effectLst/>
                <a:latin typeface="微軟正黑體" panose="020B0604030504040204" pitchFamily="34" charset="-120"/>
                <a:ea typeface="微軟正黑體" panose="020B0604030504040204" pitchFamily="34" charset="-120"/>
              </a:rPr>
              <a:t>NetWork</a:t>
            </a:r>
            <a:r>
              <a:rPr lang="en-US" altLang="zh-TW" sz="1200" b="0" i="0" dirty="0">
                <a:solidFill>
                  <a:srgbClr val="000000"/>
                </a:solidFill>
                <a:effectLst/>
                <a:latin typeface="微軟正黑體" panose="020B0604030504040204" pitchFamily="34" charset="-120"/>
                <a:ea typeface="微軟正黑體" panose="020B0604030504040204" pitchFamily="34" charset="-120"/>
              </a:rPr>
              <a:t>): </a:t>
            </a:r>
            <a:r>
              <a:rPr lang="en-US" altLang="zh-TW" b="0" i="0" dirty="0">
                <a:solidFill>
                  <a:srgbClr val="0000CD"/>
                </a:solidFill>
                <a:effectLst/>
                <a:latin typeface="微軟正黑體" panose="020B0604030504040204" pitchFamily="34" charset="-120"/>
                <a:ea typeface="微軟正黑體" panose="020B0604030504040204" pitchFamily="34" charset="-120"/>
              </a:rPr>
              <a:t>(</a:t>
            </a:r>
            <a:r>
              <a:rPr lang="zh-TW" altLang="en-US" b="0" i="0" dirty="0">
                <a:solidFill>
                  <a:srgbClr val="0000CD"/>
                </a:solidFill>
                <a:effectLst/>
                <a:latin typeface="微軟正黑體" panose="020B0604030504040204" pitchFamily="34" charset="-120"/>
                <a:ea typeface="微軟正黑體" panose="020B0604030504040204" pitchFamily="34" charset="-120"/>
              </a:rPr>
              <a:t>我下在這的勝率是多少</a:t>
            </a:r>
            <a:r>
              <a:rPr lang="en-US" altLang="zh-TW" b="0" i="0" dirty="0">
                <a:solidFill>
                  <a:srgbClr val="0000CD"/>
                </a:solidFill>
                <a:effectLst/>
                <a:latin typeface="微軟正黑體" panose="020B0604030504040204" pitchFamily="34" charset="-120"/>
                <a:ea typeface="微軟正黑體" panose="020B0604030504040204" pitchFamily="34" charset="-120"/>
              </a:rPr>
              <a:t>)</a:t>
            </a:r>
            <a:br>
              <a:rPr lang="en-US" altLang="zh-TW" sz="1200" b="0" i="0" dirty="0">
                <a:solidFill>
                  <a:srgbClr val="000000"/>
                </a:solidFill>
                <a:effectLst/>
                <a:latin typeface="微軟正黑體" panose="020B0604030504040204" pitchFamily="34" charset="-120"/>
                <a:ea typeface="微軟正黑體" panose="020B0604030504040204" pitchFamily="34" charset="-120"/>
              </a:rPr>
            </a:br>
            <a:r>
              <a:rPr lang="zh-TW" altLang="en-US" b="0" i="0" dirty="0">
                <a:solidFill>
                  <a:srgbClr val="555555"/>
                </a:solidFill>
                <a:effectLst/>
                <a:latin typeface="微軟正黑體" panose="020B0604030504040204" pitchFamily="34" charset="-120"/>
                <a:ea typeface="微軟正黑體" panose="020B0604030504040204" pitchFamily="34" charset="-120"/>
              </a:rPr>
              <a:t>關注在目前局勢的狀況下，每個落子位置的「最後」勝率。</a:t>
            </a:r>
            <a:br>
              <a:rPr lang="en-US" altLang="zh-TW" sz="1200" b="0" i="0" dirty="0">
                <a:solidFill>
                  <a:srgbClr val="555555"/>
                </a:solidFill>
                <a:effectLst/>
                <a:latin typeface="微軟正黑體" panose="020B0604030504040204" pitchFamily="34" charset="-120"/>
                <a:ea typeface="微軟正黑體" panose="020B0604030504040204" pitchFamily="34" charset="-120"/>
              </a:rPr>
            </a:br>
            <a:r>
              <a:rPr lang="zh-TW" altLang="en-US" sz="1200" b="0" i="0" dirty="0">
                <a:solidFill>
                  <a:srgbClr val="555555"/>
                </a:solidFill>
                <a:effectLst/>
                <a:latin typeface="微軟正黑體" panose="020B0604030504040204" pitchFamily="34" charset="-120"/>
                <a:ea typeface="微軟正黑體" panose="020B0604030504040204" pitchFamily="34" charset="-120"/>
              </a:rPr>
              <a:t>透過兩台</a:t>
            </a:r>
            <a:r>
              <a:rPr lang="en-US" altLang="zh-TW" sz="1200" b="0" i="0" dirty="0">
                <a:solidFill>
                  <a:srgbClr val="555555"/>
                </a:solidFill>
                <a:effectLst/>
                <a:latin typeface="微軟正黑體" panose="020B0604030504040204" pitchFamily="34" charset="-120"/>
                <a:ea typeface="微軟正黑體" panose="020B0604030504040204" pitchFamily="34" charset="-120"/>
              </a:rPr>
              <a:t>AlphaGo</a:t>
            </a:r>
            <a:r>
              <a:rPr lang="zh-TW" altLang="en-US" sz="1200" b="0" i="0" dirty="0">
                <a:solidFill>
                  <a:srgbClr val="555555"/>
                </a:solidFill>
                <a:effectLst/>
                <a:latin typeface="微軟正黑體" panose="020B0604030504040204" pitchFamily="34" charset="-120"/>
                <a:ea typeface="微軟正黑體" panose="020B0604030504040204" pitchFamily="34" charset="-120"/>
              </a:rPr>
              <a:t>對弈的方式，因為兩台</a:t>
            </a:r>
            <a:r>
              <a:rPr lang="en-US" altLang="zh-TW" sz="1200" b="0" i="0" dirty="0">
                <a:solidFill>
                  <a:srgbClr val="555555"/>
                </a:solidFill>
                <a:effectLst/>
                <a:latin typeface="微軟正黑體" panose="020B0604030504040204" pitchFamily="34" charset="-120"/>
                <a:ea typeface="微軟正黑體" panose="020B0604030504040204" pitchFamily="34" charset="-120"/>
              </a:rPr>
              <a:t>AlphaGo</a:t>
            </a:r>
            <a:r>
              <a:rPr lang="zh-TW" altLang="en-US" sz="1200" b="0" i="0" dirty="0">
                <a:solidFill>
                  <a:srgbClr val="555555"/>
                </a:solidFill>
                <a:effectLst/>
                <a:latin typeface="微軟正黑體" panose="020B0604030504040204" pitchFamily="34" charset="-120"/>
                <a:ea typeface="微軟正黑體" panose="020B0604030504040204" pitchFamily="34" charset="-120"/>
              </a:rPr>
              <a:t>的實力可以當作是相同的，那麼最後的輸贏一定跟原來的兩人實力無關，而是跟下的位置有關。也因此評價網路並不是透過這世界上已知的棋譜作為訓練，因為人類對奕會受到雙方實力的影響。</a:t>
            </a:r>
            <a:r>
              <a:rPr lang="en-US" altLang="zh-TW" sz="1200" b="0" i="0" dirty="0">
                <a:solidFill>
                  <a:srgbClr val="555555"/>
                </a:solidFill>
                <a:effectLst/>
                <a:latin typeface="微軟正黑體" panose="020B0604030504040204" pitchFamily="34" charset="-120"/>
                <a:ea typeface="微軟正黑體" panose="020B0604030504040204" pitchFamily="34" charset="-120"/>
              </a:rPr>
              <a:t>AlphaGo</a:t>
            </a:r>
            <a:r>
              <a:rPr lang="zh-TW" altLang="en-US" sz="1200" b="0" i="0" dirty="0">
                <a:solidFill>
                  <a:srgbClr val="555555"/>
                </a:solidFill>
                <a:effectLst/>
                <a:latin typeface="微軟正黑體" panose="020B0604030504040204" pitchFamily="34" charset="-120"/>
                <a:ea typeface="微軟正黑體" panose="020B0604030504040204" pitchFamily="34" charset="-120"/>
              </a:rPr>
              <a:t>間對奕可能就一秒完成數局，這種方式可以快速地累積出正確的評價樣本。所以先前提到機器下圍棋最大困難點評價機制的部分就是這樣透過神經網路來解決掉。</a:t>
            </a:r>
            <a:endParaRPr lang="en-US" altLang="zh-TW" sz="1200" b="0" i="0" dirty="0">
              <a:solidFill>
                <a:srgbClr val="555555"/>
              </a:solidFill>
              <a:effectLst/>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endParaRPr lang="en-US" altLang="zh-TW" sz="1200" b="0" i="0" dirty="0">
              <a:solidFill>
                <a:srgbClr val="555555"/>
              </a:solidFill>
              <a:effectLst/>
              <a:latin typeface="微軟正黑體" panose="020B0604030504040204" pitchFamily="34" charset="-120"/>
              <a:ea typeface="微軟正黑體" panose="020B0604030504040204" pitchFamily="34" charset="-120"/>
            </a:endParaRPr>
          </a:p>
          <a:p>
            <a:pPr marL="0" indent="0">
              <a:buFont typeface="Arial" panose="020B0604020202020204" pitchFamily="34" charset="0"/>
              <a:buNone/>
            </a:pPr>
            <a:r>
              <a:rPr lang="en-US" altLang="zh-TW" sz="1200" b="0" i="0" dirty="0">
                <a:solidFill>
                  <a:srgbClr val="555555"/>
                </a:solidFill>
                <a:effectLst/>
                <a:latin typeface="微軟正黑體" panose="020B0604030504040204" pitchFamily="34" charset="-120"/>
                <a:ea typeface="微軟正黑體" panose="020B0604030504040204" pitchFamily="34" charset="-120"/>
              </a:rPr>
              <a:t>Reference</a:t>
            </a:r>
            <a:r>
              <a:rPr lang="zh-TW" altLang="en-US" sz="1200" b="0" i="0" dirty="0">
                <a:solidFill>
                  <a:srgbClr val="555555"/>
                </a:solidFill>
                <a:effectLst/>
                <a:latin typeface="微軟正黑體" panose="020B0604030504040204" pitchFamily="34" charset="-120"/>
                <a:ea typeface="微軟正黑體" panose="020B0604030504040204" pitchFamily="34" charset="-120"/>
              </a:rPr>
              <a:t>：</a:t>
            </a:r>
            <a:endParaRPr lang="en-US" altLang="zh-TW" sz="1200" b="0" i="0" dirty="0">
              <a:solidFill>
                <a:srgbClr val="555555"/>
              </a:solidFill>
              <a:effectLst/>
              <a:latin typeface="微軟正黑體" panose="020B0604030504040204" pitchFamily="34" charset="-120"/>
              <a:ea typeface="微軟正黑體" panose="020B0604030504040204" pitchFamily="34" charset="-120"/>
            </a:endParaRPr>
          </a:p>
          <a:p>
            <a:pPr marL="0" indent="0">
              <a:buFont typeface="Arial" panose="020B0604020202020204" pitchFamily="34" charset="0"/>
              <a:buNone/>
            </a:pPr>
            <a:r>
              <a:rPr lang="zh-TW" altLang="en-US" sz="1200" b="0" i="0" dirty="0">
                <a:solidFill>
                  <a:srgbClr val="555555"/>
                </a:solidFill>
                <a:effectLst/>
                <a:latin typeface="微軟正黑體" panose="020B0604030504040204" pitchFamily="34" charset="-120"/>
                <a:ea typeface="微軟正黑體" panose="020B0604030504040204" pitchFamily="34" charset="-120"/>
              </a:rPr>
              <a:t>尹相志</a:t>
            </a:r>
            <a:r>
              <a:rPr lang="en-US" altLang="zh-TW" sz="1200" b="0" i="0" dirty="0">
                <a:solidFill>
                  <a:srgbClr val="555555"/>
                </a:solidFill>
                <a:effectLst/>
                <a:latin typeface="微軟正黑體" panose="020B0604030504040204" pitchFamily="34" charset="-120"/>
                <a:ea typeface="微軟正黑體" panose="020B0604030504040204" pitchFamily="34" charset="-120"/>
              </a:rPr>
              <a:t>Allan's blog</a:t>
            </a:r>
          </a:p>
          <a:p>
            <a:pPr marL="0" indent="0">
              <a:buFont typeface="Arial" panose="020B0604020202020204" pitchFamily="34" charset="0"/>
              <a:buNone/>
            </a:pPr>
            <a:r>
              <a:rPr lang="en-US" altLang="zh-TW" sz="1200" b="0" i="0" dirty="0">
                <a:solidFill>
                  <a:srgbClr val="555555"/>
                </a:solidFill>
                <a:effectLst/>
                <a:latin typeface="微軟正黑體" panose="020B0604030504040204" pitchFamily="34" charset="-120"/>
                <a:ea typeface="微軟正黑體" panose="020B0604030504040204" pitchFamily="34" charset="-120"/>
              </a:rPr>
              <a:t>https://dotblogs.com.tw/allanyiin/2016/03/12/222215</a:t>
            </a: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10</a:t>
            </a:fld>
            <a:endParaRPr lang="zh-TW" altLang="en-US"/>
          </a:p>
        </p:txBody>
      </p:sp>
    </p:spTree>
    <p:extLst>
      <p:ext uri="{BB962C8B-B14F-4D97-AF65-F5344CB8AC3E}">
        <p14:creationId xmlns:p14="http://schemas.microsoft.com/office/powerpoint/2010/main" val="3418192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dirty="0">
                <a:solidFill>
                  <a:srgbClr val="000000"/>
                </a:solidFill>
                <a:effectLst/>
                <a:latin typeface="微軟正黑體" panose="020B0604030504040204" pitchFamily="34" charset="-120"/>
                <a:ea typeface="微軟正黑體" panose="020B0604030504040204" pitchFamily="34" charset="-120"/>
              </a:rPr>
              <a:t>Policy </a:t>
            </a:r>
            <a:r>
              <a:rPr lang="en-US" altLang="zh-TW" sz="1200" b="0" i="0" dirty="0" err="1">
                <a:solidFill>
                  <a:srgbClr val="000000"/>
                </a:solidFill>
                <a:effectLst/>
                <a:latin typeface="微軟正黑體" panose="020B0604030504040204" pitchFamily="34" charset="-120"/>
                <a:ea typeface="微軟正黑體" panose="020B0604030504040204" pitchFamily="34" charset="-120"/>
              </a:rPr>
              <a:t>NetWork</a:t>
            </a:r>
            <a:r>
              <a:rPr lang="en-US" altLang="zh-TW" sz="1200" b="0" i="0" dirty="0">
                <a:solidFill>
                  <a:srgbClr val="000000"/>
                </a:solidFill>
                <a:effectLst/>
                <a:latin typeface="微軟正黑體" panose="020B0604030504040204" pitchFamily="34" charset="-120"/>
                <a:ea typeface="微軟正黑體" panose="020B0604030504040204" pitchFamily="34" charset="-120"/>
              </a:rPr>
              <a:t>:</a:t>
            </a:r>
            <a:br>
              <a:rPr lang="en-US" altLang="zh-TW" sz="1200" b="0" i="0" dirty="0">
                <a:solidFill>
                  <a:srgbClr val="000000"/>
                </a:solidFill>
                <a:effectLst/>
                <a:latin typeface="微軟正黑體" panose="020B0604030504040204" pitchFamily="34" charset="-120"/>
                <a:ea typeface="微軟正黑體" panose="020B0604030504040204" pitchFamily="34" charset="-120"/>
              </a:rPr>
            </a:br>
            <a:r>
              <a:rPr lang="en-US" altLang="zh-TW" sz="1200" b="0" i="0" dirty="0">
                <a:solidFill>
                  <a:srgbClr val="000000"/>
                </a:solidFill>
                <a:effectLst/>
                <a:latin typeface="微軟正黑體" panose="020B0604030504040204" pitchFamily="34" charset="-120"/>
                <a:ea typeface="微軟正黑體" panose="020B0604030504040204" pitchFamily="34" charset="-120"/>
              </a:rPr>
              <a:t>Evaluate the best next move based on the current state of the board and action of the component.</a:t>
            </a:r>
          </a:p>
          <a:p>
            <a:r>
              <a:rPr lang="en-US" altLang="zh-TW" sz="1200" b="0" i="0" dirty="0">
                <a:solidFill>
                  <a:srgbClr val="000000"/>
                </a:solidFill>
                <a:effectLst/>
                <a:latin typeface="微軟正黑體" panose="020B0604030504040204" pitchFamily="34" charset="-120"/>
                <a:ea typeface="微軟正黑體" panose="020B0604030504040204" pitchFamily="34" charset="-120"/>
              </a:rPr>
              <a:t>First, trained with Supervised Learning using many of the human players data.</a:t>
            </a:r>
          </a:p>
          <a:p>
            <a:r>
              <a:rPr lang="en-US" altLang="zh-TW" sz="1200" b="0" i="0" dirty="0">
                <a:solidFill>
                  <a:srgbClr val="000000"/>
                </a:solidFill>
                <a:effectLst/>
                <a:latin typeface="微軟正黑體" panose="020B0604030504040204" pitchFamily="34" charset="-120"/>
                <a:ea typeface="微軟正黑體" panose="020B0604030504040204" pitchFamily="34" charset="-120"/>
              </a:rPr>
              <a:t>Then, trained with Reinforcement Learning by playing with itself.</a:t>
            </a:r>
            <a:br>
              <a:rPr lang="en-US" altLang="zh-TW" sz="1200" b="0" i="0" dirty="0">
                <a:solidFill>
                  <a:srgbClr val="000000"/>
                </a:solidFill>
                <a:effectLst/>
                <a:latin typeface="微軟正黑體" panose="020B0604030504040204" pitchFamily="34" charset="-120"/>
                <a:ea typeface="微軟正黑體" panose="020B0604030504040204" pitchFamily="34" charset="-120"/>
              </a:rPr>
            </a:br>
            <a:r>
              <a:rPr lang="en-US" altLang="zh-TW" sz="1200" b="0" i="0" dirty="0">
                <a:solidFill>
                  <a:srgbClr val="000000"/>
                </a:solidFill>
                <a:effectLst/>
                <a:latin typeface="微軟正黑體" panose="020B0604030504040204" pitchFamily="34" charset="-120"/>
                <a:ea typeface="微軟正黑體" panose="020B0604030504040204" pitchFamily="34" charset="-120"/>
              </a:rPr>
              <a:t>→ Prevent over-fitting &amp; Adjust the policy towards the correct goal of winning games rather than maximizing predictive accuracy.</a:t>
            </a:r>
          </a:p>
          <a:p>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r>
              <a:rPr lang="zh-TW" altLang="en-US" sz="1200" b="0" i="0" dirty="0">
                <a:solidFill>
                  <a:srgbClr val="000000"/>
                </a:solidFill>
                <a:effectLst/>
                <a:latin typeface="微軟正黑體" panose="020B0604030504040204" pitchFamily="34" charset="-120"/>
                <a:ea typeface="微軟正黑體" panose="020B0604030504040204" pitchFamily="34" charset="-120"/>
              </a:rPr>
              <a:t>策略網路</a:t>
            </a:r>
            <a:r>
              <a:rPr lang="en-US" altLang="zh-TW" sz="1200" b="0" i="0" dirty="0">
                <a:solidFill>
                  <a:srgbClr val="000000"/>
                </a:solidFill>
                <a:effectLst/>
                <a:latin typeface="微軟正黑體" panose="020B0604030504040204" pitchFamily="34" charset="-120"/>
                <a:ea typeface="微軟正黑體" panose="020B0604030504040204" pitchFamily="34" charset="-120"/>
              </a:rPr>
              <a:t>(Policy </a:t>
            </a:r>
            <a:r>
              <a:rPr lang="en-US" altLang="zh-TW" sz="1200" b="0" i="0" dirty="0" err="1">
                <a:solidFill>
                  <a:srgbClr val="000000"/>
                </a:solidFill>
                <a:effectLst/>
                <a:latin typeface="微軟正黑體" panose="020B0604030504040204" pitchFamily="34" charset="-120"/>
                <a:ea typeface="微軟正黑體" panose="020B0604030504040204" pitchFamily="34" charset="-120"/>
              </a:rPr>
              <a:t>NetWork</a:t>
            </a:r>
            <a:r>
              <a:rPr lang="en-US" altLang="zh-TW" sz="1200" b="0" i="0" dirty="0">
                <a:solidFill>
                  <a:srgbClr val="000000"/>
                </a:solidFill>
                <a:effectLst/>
                <a:latin typeface="微軟正黑體" panose="020B0604030504040204" pitchFamily="34" charset="-120"/>
                <a:ea typeface="微軟正黑體" panose="020B0604030504040204" pitchFamily="34" charset="-120"/>
              </a:rPr>
              <a:t>):</a:t>
            </a:r>
            <a:r>
              <a:rPr lang="zh-TW" altLang="en-US" sz="1200" b="0" i="0" dirty="0">
                <a:solidFill>
                  <a:srgbClr val="000000"/>
                </a:solidFill>
                <a:effectLst/>
                <a:latin typeface="微軟正黑體" panose="020B0604030504040204" pitchFamily="34" charset="-120"/>
                <a:ea typeface="微軟正黑體" panose="020B0604030504040204" pitchFamily="34" charset="-120"/>
              </a:rPr>
              <a:t>  </a:t>
            </a:r>
            <a:r>
              <a:rPr lang="en-US" altLang="zh-TW" b="0" i="0" dirty="0">
                <a:solidFill>
                  <a:srgbClr val="0000CD"/>
                </a:solidFill>
                <a:effectLst/>
                <a:latin typeface="微軟正黑體" panose="020B0604030504040204" pitchFamily="34" charset="-120"/>
                <a:ea typeface="微軟正黑體" panose="020B0604030504040204" pitchFamily="34" charset="-120"/>
              </a:rPr>
              <a:t>(</a:t>
            </a:r>
            <a:r>
              <a:rPr lang="zh-TW" altLang="en-US" b="0" i="0" dirty="0">
                <a:solidFill>
                  <a:srgbClr val="0000CD"/>
                </a:solidFill>
                <a:effectLst/>
                <a:latin typeface="微軟正黑體" panose="020B0604030504040204" pitchFamily="34" charset="-120"/>
                <a:ea typeface="微軟正黑體" panose="020B0604030504040204" pitchFamily="34" charset="-120"/>
              </a:rPr>
              <a:t>對方會下在哪</a:t>
            </a:r>
            <a:r>
              <a:rPr lang="en-US" altLang="zh-TW" b="0" i="0" dirty="0">
                <a:solidFill>
                  <a:srgbClr val="0000CD"/>
                </a:solidFill>
                <a:effectLst/>
                <a:latin typeface="微軟正黑體" panose="020B0604030504040204" pitchFamily="34" charset="-120"/>
                <a:ea typeface="微軟正黑體" panose="020B0604030504040204" pitchFamily="34" charset="-120"/>
              </a:rPr>
              <a:t>)</a:t>
            </a:r>
            <a:br>
              <a:rPr lang="en-US" altLang="zh-TW" sz="1200" b="0" i="0" dirty="0">
                <a:solidFill>
                  <a:srgbClr val="000000"/>
                </a:solidFill>
                <a:effectLst/>
                <a:latin typeface="微軟正黑體" panose="020B0604030504040204" pitchFamily="34" charset="-120"/>
                <a:ea typeface="微軟正黑體" panose="020B0604030504040204" pitchFamily="34" charset="-120"/>
              </a:rPr>
            </a:br>
            <a:r>
              <a:rPr lang="zh-TW" altLang="en-US" b="0" i="0" dirty="0">
                <a:solidFill>
                  <a:srgbClr val="0000CD"/>
                </a:solidFill>
                <a:effectLst/>
                <a:latin typeface="微軟正黑體" panose="020B0604030504040204" pitchFamily="34" charset="-120"/>
                <a:ea typeface="微軟正黑體" panose="020B0604030504040204" pitchFamily="34" charset="-120"/>
              </a:rPr>
              <a:t>用來判斷對手最可能的落子位置</a:t>
            </a:r>
            <a:r>
              <a:rPr lang="zh-TW" altLang="en-US" b="0" i="0" dirty="0">
                <a:solidFill>
                  <a:srgbClr val="555555"/>
                </a:solidFill>
                <a:effectLst/>
                <a:latin typeface="微軟正黑體" panose="020B0604030504040204" pitchFamily="34" charset="-120"/>
                <a:ea typeface="微軟正黑體" panose="020B0604030504040204" pitchFamily="34" charset="-120"/>
              </a:rPr>
              <a:t>。大量的輸入這個世界上職業棋手的棋譜，用來預測對手最有可能的落子位置。</a:t>
            </a:r>
            <a:endParaRPr lang="en-US" altLang="zh-TW" b="0" i="0" dirty="0">
              <a:solidFill>
                <a:srgbClr val="555555"/>
              </a:solidFill>
              <a:effectLst/>
              <a:latin typeface="微軟正黑體" panose="020B0604030504040204" pitchFamily="34" charset="-120"/>
              <a:ea typeface="微軟正黑體" panose="020B0604030504040204" pitchFamily="34" charset="-120"/>
            </a:endParaRPr>
          </a:p>
          <a:p>
            <a:r>
              <a:rPr lang="zh-TW" altLang="en-US" b="0" i="0" dirty="0">
                <a:solidFill>
                  <a:srgbClr val="555555"/>
                </a:solidFill>
                <a:effectLst/>
                <a:latin typeface="微軟正黑體" panose="020B0604030504040204" pitchFamily="34" charset="-120"/>
                <a:ea typeface="微軟正黑體" panose="020B0604030504040204" pitchFamily="34" charset="-120"/>
              </a:rPr>
              <a:t>第一個層面是利用了名為</a:t>
            </a:r>
            <a:r>
              <a:rPr lang="zh-TW" altLang="en-US" b="0" i="0" dirty="0">
                <a:solidFill>
                  <a:srgbClr val="0000CD"/>
                </a:solidFill>
                <a:effectLst/>
                <a:latin typeface="微軟正黑體" panose="020B0604030504040204" pitchFamily="34" charset="-120"/>
                <a:ea typeface="微軟正黑體" panose="020B0604030504040204" pitchFamily="34" charset="-120"/>
              </a:rPr>
              <a:t>增強策略網路</a:t>
            </a:r>
            <a:r>
              <a:rPr lang="en-US" altLang="zh-TW" b="0" i="0" dirty="0">
                <a:solidFill>
                  <a:srgbClr val="0000CD"/>
                </a:solidFill>
                <a:effectLst/>
                <a:latin typeface="微軟正黑體" panose="020B0604030504040204" pitchFamily="34" charset="-120"/>
                <a:ea typeface="微軟正黑體" panose="020B0604030504040204" pitchFamily="34" charset="-120"/>
              </a:rPr>
              <a:t>(reinforced-learning (RL) policy network)</a:t>
            </a:r>
            <a:r>
              <a:rPr lang="zh-TW" altLang="en-US" b="0" i="0" dirty="0">
                <a:solidFill>
                  <a:srgbClr val="555555"/>
                </a:solidFill>
                <a:effectLst/>
                <a:latin typeface="微軟正黑體" panose="020B0604030504040204" pitchFamily="34" charset="-120"/>
                <a:ea typeface="微軟正黑體" panose="020B0604030504040204" pitchFamily="34" charset="-120"/>
              </a:rPr>
              <a:t>的技術，他先使用部分樣本訓練出一個基礎版本的策略網路，以及使用完整樣本建立出來的進階版策略網路；</a:t>
            </a:r>
            <a:endParaRPr lang="en-US" altLang="zh-TW" b="0" i="0" dirty="0">
              <a:solidFill>
                <a:srgbClr val="555555"/>
              </a:solidFill>
              <a:effectLst/>
              <a:latin typeface="微軟正黑體" panose="020B0604030504040204" pitchFamily="34" charset="-120"/>
              <a:ea typeface="微軟正黑體" panose="020B0604030504040204" pitchFamily="34" charset="-120"/>
            </a:endParaRPr>
          </a:p>
          <a:p>
            <a:r>
              <a:rPr lang="zh-TW" altLang="en-US" b="0" i="0" dirty="0">
                <a:solidFill>
                  <a:srgbClr val="555555"/>
                </a:solidFill>
                <a:effectLst/>
                <a:latin typeface="微軟正黑體" panose="020B0604030504040204" pitchFamily="34" charset="-120"/>
                <a:ea typeface="微軟正黑體" panose="020B0604030504040204" pitchFamily="34" charset="-120"/>
              </a:rPr>
              <a:t>然後</a:t>
            </a:r>
            <a:r>
              <a:rPr lang="zh-TW" altLang="en-US" b="0" i="0" dirty="0">
                <a:solidFill>
                  <a:srgbClr val="0000CD"/>
                </a:solidFill>
                <a:effectLst/>
                <a:latin typeface="微軟正黑體" panose="020B0604030504040204" pitchFamily="34" charset="-120"/>
                <a:ea typeface="微軟正黑體" panose="020B0604030504040204" pitchFamily="34" charset="-120"/>
              </a:rPr>
              <a:t>讓兩個網路對弈</a:t>
            </a:r>
            <a:r>
              <a:rPr lang="zh-TW" altLang="en-US" b="0" i="0" dirty="0">
                <a:solidFill>
                  <a:srgbClr val="555555"/>
                </a:solidFill>
                <a:effectLst/>
                <a:latin typeface="微軟正黑體" panose="020B0604030504040204" pitchFamily="34" charset="-120"/>
                <a:ea typeface="微軟正黑體" panose="020B0604030504040204" pitchFamily="34" charset="-120"/>
              </a:rPr>
              <a:t>，後者進階版策略網路等於是站在基礎版前的「高手」，因此可以讓基礎網路可以快速的熟即到高手可能落子的位置數據，進而又產生一個增強版，這個增強版又變成原有進階版的「高手」，以此循環修正，就可以不斷的提升對於對手</a:t>
            </a:r>
            <a:r>
              <a:rPr lang="en-US" altLang="zh-TW" b="0" i="0" dirty="0">
                <a:solidFill>
                  <a:srgbClr val="555555"/>
                </a:solidFill>
                <a:effectLst/>
                <a:latin typeface="微軟正黑體" panose="020B0604030504040204" pitchFamily="34" charset="-120"/>
                <a:ea typeface="微軟正黑體" panose="020B0604030504040204" pitchFamily="34" charset="-120"/>
              </a:rPr>
              <a:t>(</a:t>
            </a:r>
            <a:r>
              <a:rPr lang="zh-TW" altLang="en-US" b="0" i="0" dirty="0">
                <a:solidFill>
                  <a:srgbClr val="555555"/>
                </a:solidFill>
                <a:effectLst/>
                <a:latin typeface="微軟正黑體" panose="020B0604030504040204" pitchFamily="34" charset="-120"/>
                <a:ea typeface="微軟正黑體" panose="020B0604030504040204" pitchFamily="34" charset="-120"/>
              </a:rPr>
              <a:t>高手</a:t>
            </a:r>
            <a:r>
              <a:rPr lang="en-US" altLang="zh-TW" b="0" i="0" dirty="0">
                <a:solidFill>
                  <a:srgbClr val="555555"/>
                </a:solidFill>
                <a:effectLst/>
                <a:latin typeface="微軟正黑體" panose="020B0604030504040204" pitchFamily="34" charset="-120"/>
                <a:ea typeface="微軟正黑體" panose="020B0604030504040204" pitchFamily="34" charset="-120"/>
              </a:rPr>
              <a:t>)</a:t>
            </a:r>
            <a:r>
              <a:rPr lang="zh-TW" altLang="en-US" b="0" i="0" dirty="0">
                <a:solidFill>
                  <a:srgbClr val="555555"/>
                </a:solidFill>
                <a:effectLst/>
                <a:latin typeface="微軟正黑體" panose="020B0604030504040204" pitchFamily="34" charset="-120"/>
                <a:ea typeface="微軟正黑體" panose="020B0604030504040204" pitchFamily="34" charset="-120"/>
              </a:rPr>
              <a:t>落子的預測。</a:t>
            </a:r>
            <a:endParaRPr lang="en-US" altLang="zh-TW" sz="1200" b="0" i="0" dirty="0">
              <a:solidFill>
                <a:srgbClr val="555555"/>
              </a:solidFill>
              <a:effectLst/>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11</a:t>
            </a:fld>
            <a:endParaRPr lang="zh-TW" altLang="en-US"/>
          </a:p>
        </p:txBody>
      </p:sp>
    </p:spTree>
    <p:extLst>
      <p:ext uri="{BB962C8B-B14F-4D97-AF65-F5344CB8AC3E}">
        <p14:creationId xmlns:p14="http://schemas.microsoft.com/office/powerpoint/2010/main" val="33238597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latin typeface="微軟正黑體" panose="020B0604030504040204" pitchFamily="34" charset="-120"/>
                <a:ea typeface="微軟正黑體" panose="020B0604030504040204" pitchFamily="34" charset="-120"/>
                <a:cs typeface="Calibri" panose="020F0502020204030204" pitchFamily="34" charset="0"/>
              </a:rPr>
              <a:t>Value </a:t>
            </a:r>
            <a:r>
              <a:rPr lang="en-US" altLang="zh-TW" sz="1200" dirty="0" err="1">
                <a:latin typeface="微軟正黑體" panose="020B0604030504040204" pitchFamily="34" charset="-120"/>
                <a:ea typeface="微軟正黑體" panose="020B0604030504040204" pitchFamily="34" charset="-120"/>
                <a:cs typeface="Calibri" panose="020F0502020204030204" pitchFamily="34" charset="0"/>
              </a:rPr>
              <a:t>NetWork</a:t>
            </a:r>
            <a:r>
              <a:rPr lang="en-US" altLang="zh-TW" sz="1200" dirty="0">
                <a:latin typeface="微軟正黑體" panose="020B0604030504040204" pitchFamily="34" charset="-120"/>
                <a:ea typeface="微軟正黑體" panose="020B0604030504040204" pitchFamily="34" charset="-120"/>
                <a:cs typeface="Calibri" panose="020F0502020204030204" pitchFamily="34" charset="0"/>
              </a:rPr>
              <a:t>: </a:t>
            </a:r>
            <a:br>
              <a:rPr lang="en-US" altLang="zh-TW" sz="1200" dirty="0">
                <a:latin typeface="微軟正黑體" panose="020B0604030504040204" pitchFamily="34" charset="-120"/>
                <a:ea typeface="微軟正黑體" panose="020B0604030504040204" pitchFamily="34" charset="-120"/>
                <a:cs typeface="Calibri" panose="020F0502020204030204" pitchFamily="34" charset="0"/>
              </a:rPr>
            </a:br>
            <a:r>
              <a:rPr lang="en-US" altLang="zh-TW" sz="1200" dirty="0">
                <a:latin typeface="微軟正黑體" panose="020B0604030504040204" pitchFamily="34" charset="-120"/>
                <a:ea typeface="微軟正黑體" panose="020B0604030504040204" pitchFamily="34" charset="-120"/>
                <a:cs typeface="Calibri" panose="020F0502020204030204" pitchFamily="34" charset="0"/>
              </a:rPr>
              <a:t>Calculate the probability of the winning the game given the move suggested by Policy network.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dirty="0">
              <a:latin typeface="微軟正黑體" panose="020B0604030504040204" pitchFamily="34" charset="-120"/>
              <a:ea typeface="微軟正黑體" panose="020B0604030504040204" pitchFamily="34" charset="-120"/>
              <a:cs typeface="Calibri" panose="020F0502020204030204" pitchFamily="34" charset="0"/>
            </a:endParaRPr>
          </a:p>
          <a:p>
            <a:r>
              <a:rPr lang="zh-TW" altLang="en-US" sz="1200" b="0" i="0" dirty="0">
                <a:solidFill>
                  <a:srgbClr val="000000"/>
                </a:solidFill>
                <a:effectLst/>
                <a:latin typeface="微軟正黑體" panose="020B0604030504040204" pitchFamily="34" charset="-120"/>
                <a:ea typeface="微軟正黑體" panose="020B0604030504040204" pitchFamily="34" charset="-120"/>
              </a:rPr>
              <a:t>評價函數</a:t>
            </a:r>
            <a:r>
              <a:rPr lang="en-US" altLang="zh-TW" sz="1200" b="0" i="0" dirty="0">
                <a:solidFill>
                  <a:srgbClr val="000000"/>
                </a:solidFill>
                <a:effectLst/>
                <a:latin typeface="微軟正黑體" panose="020B0604030504040204" pitchFamily="34" charset="-120"/>
                <a:ea typeface="微軟正黑體" panose="020B0604030504040204" pitchFamily="34" charset="-120"/>
              </a:rPr>
              <a:t>(Value </a:t>
            </a:r>
            <a:r>
              <a:rPr lang="en-US" altLang="zh-TW" sz="1200" b="0" i="0" dirty="0" err="1">
                <a:solidFill>
                  <a:srgbClr val="000000"/>
                </a:solidFill>
                <a:effectLst/>
                <a:latin typeface="微軟正黑體" panose="020B0604030504040204" pitchFamily="34" charset="-120"/>
                <a:ea typeface="微軟正黑體" panose="020B0604030504040204" pitchFamily="34" charset="-120"/>
              </a:rPr>
              <a:t>NetWork</a:t>
            </a:r>
            <a:r>
              <a:rPr lang="en-US" altLang="zh-TW" sz="1200" b="0" i="0" dirty="0">
                <a:solidFill>
                  <a:srgbClr val="000000"/>
                </a:solidFill>
                <a:effectLst/>
                <a:latin typeface="微軟正黑體" panose="020B0604030504040204" pitchFamily="34" charset="-120"/>
                <a:ea typeface="微軟正黑體" panose="020B0604030504040204" pitchFamily="34" charset="-120"/>
              </a:rPr>
              <a:t>): </a:t>
            </a:r>
            <a:r>
              <a:rPr lang="en-US" altLang="zh-TW" b="0" i="0" dirty="0">
                <a:solidFill>
                  <a:srgbClr val="0000CD"/>
                </a:solidFill>
                <a:effectLst/>
                <a:latin typeface="微軟正黑體" panose="020B0604030504040204" pitchFamily="34" charset="-120"/>
                <a:ea typeface="微軟正黑體" panose="020B0604030504040204" pitchFamily="34" charset="-120"/>
              </a:rPr>
              <a:t>(</a:t>
            </a:r>
            <a:r>
              <a:rPr lang="zh-TW" altLang="en-US" b="0" i="0" dirty="0">
                <a:solidFill>
                  <a:srgbClr val="0000CD"/>
                </a:solidFill>
                <a:effectLst/>
                <a:latin typeface="微軟正黑體" panose="020B0604030504040204" pitchFamily="34" charset="-120"/>
                <a:ea typeface="微軟正黑體" panose="020B0604030504040204" pitchFamily="34" charset="-120"/>
              </a:rPr>
              <a:t>我下在這的勝率是多少</a:t>
            </a:r>
            <a:r>
              <a:rPr lang="en-US" altLang="zh-TW" b="0" i="0" dirty="0">
                <a:solidFill>
                  <a:srgbClr val="0000CD"/>
                </a:solidFill>
                <a:effectLst/>
                <a:latin typeface="微軟正黑體" panose="020B0604030504040204" pitchFamily="34" charset="-120"/>
                <a:ea typeface="微軟正黑體" panose="020B0604030504040204" pitchFamily="34" charset="-120"/>
              </a:rPr>
              <a:t>)</a:t>
            </a:r>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r>
              <a:rPr lang="zh-TW" altLang="en-US" b="0" i="0" dirty="0">
                <a:solidFill>
                  <a:srgbClr val="555555"/>
                </a:solidFill>
                <a:effectLst/>
                <a:latin typeface="微軟正黑體" panose="020B0604030504040204" pitchFamily="34" charset="-120"/>
                <a:ea typeface="微軟正黑體" panose="020B0604030504040204" pitchFamily="34" charset="-120"/>
              </a:rPr>
              <a:t>關注在目前局勢的狀況下，每個落子位置的「最後」勝率。</a:t>
            </a:r>
            <a:endParaRPr lang="zh-TW" altLang="en-US" sz="1200" dirty="0">
              <a:latin typeface="微軟正黑體" panose="020B0604030504040204" pitchFamily="34" charset="-120"/>
              <a:ea typeface="微軟正黑體" panose="020B0604030504040204"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200" dirty="0">
              <a:latin typeface="微軟正黑體" panose="020B0604030504040204" pitchFamily="34" charset="-120"/>
              <a:ea typeface="微軟正黑體" panose="020B0604030504040204" pitchFamily="34" charset="-120"/>
              <a:cs typeface="Calibri" panose="020F0502020204030204" pitchFamily="34" charset="0"/>
            </a:endParaRPr>
          </a:p>
          <a:p>
            <a:endParaRPr lang="en-US" altLang="zh-TW" sz="1200" b="0" i="0" dirty="0">
              <a:solidFill>
                <a:srgbClr val="555555"/>
              </a:solidFill>
              <a:effectLst/>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12</a:t>
            </a:fld>
            <a:endParaRPr lang="zh-TW" altLang="en-US"/>
          </a:p>
        </p:txBody>
      </p:sp>
    </p:spTree>
    <p:extLst>
      <p:ext uri="{BB962C8B-B14F-4D97-AF65-F5344CB8AC3E}">
        <p14:creationId xmlns:p14="http://schemas.microsoft.com/office/powerpoint/2010/main" val="31061199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dirty="0">
                <a:solidFill>
                  <a:srgbClr val="000000"/>
                </a:solidFill>
                <a:effectLst/>
                <a:latin typeface="微軟正黑體" panose="020B0604030504040204" pitchFamily="34" charset="-120"/>
                <a:ea typeface="微軟正黑體" panose="020B0604030504040204" pitchFamily="34" charset="-120"/>
              </a:rPr>
              <a:t>策略網路</a:t>
            </a:r>
            <a:r>
              <a:rPr lang="en-US" altLang="zh-TW" sz="1200" b="0" i="0" dirty="0">
                <a:solidFill>
                  <a:srgbClr val="000000"/>
                </a:solidFill>
                <a:effectLst/>
                <a:latin typeface="微軟正黑體" panose="020B0604030504040204" pitchFamily="34" charset="-120"/>
                <a:ea typeface="微軟正黑體" panose="020B0604030504040204" pitchFamily="34" charset="-120"/>
              </a:rPr>
              <a:t>(Policy </a:t>
            </a:r>
            <a:r>
              <a:rPr lang="en-US" altLang="zh-TW" sz="1200" b="0" i="0" dirty="0" err="1">
                <a:solidFill>
                  <a:srgbClr val="000000"/>
                </a:solidFill>
                <a:effectLst/>
                <a:latin typeface="微軟正黑體" panose="020B0604030504040204" pitchFamily="34" charset="-120"/>
                <a:ea typeface="微軟正黑體" panose="020B0604030504040204" pitchFamily="34" charset="-120"/>
              </a:rPr>
              <a:t>NetWork</a:t>
            </a:r>
            <a:r>
              <a:rPr lang="en-US" altLang="zh-TW" sz="1200" b="0" i="0" dirty="0">
                <a:solidFill>
                  <a:srgbClr val="000000"/>
                </a:solidFill>
                <a:effectLst/>
                <a:latin typeface="微軟正黑體" panose="020B0604030504040204" pitchFamily="34" charset="-120"/>
                <a:ea typeface="微軟正黑體" panose="020B0604030504040204" pitchFamily="34" charset="-120"/>
              </a:rPr>
              <a:t>):</a:t>
            </a:r>
            <a:r>
              <a:rPr lang="zh-TW" altLang="en-US" sz="1200" b="0" i="0" dirty="0">
                <a:solidFill>
                  <a:srgbClr val="000000"/>
                </a:solidFill>
                <a:effectLst/>
                <a:latin typeface="微軟正黑體" panose="020B0604030504040204" pitchFamily="34" charset="-120"/>
                <a:ea typeface="微軟正黑體" panose="020B0604030504040204" pitchFamily="34" charset="-120"/>
              </a:rPr>
              <a:t>  </a:t>
            </a:r>
            <a:r>
              <a:rPr lang="en-US" altLang="zh-TW" b="0" i="0" dirty="0">
                <a:solidFill>
                  <a:srgbClr val="0000CD"/>
                </a:solidFill>
                <a:effectLst/>
                <a:latin typeface="Helvetica Neue"/>
              </a:rPr>
              <a:t>(</a:t>
            </a:r>
            <a:r>
              <a:rPr lang="zh-TW" altLang="en-US" b="0" i="0" dirty="0">
                <a:solidFill>
                  <a:srgbClr val="0000CD"/>
                </a:solidFill>
                <a:effectLst/>
                <a:latin typeface="Helvetica Neue"/>
              </a:rPr>
              <a:t>對方會下在哪</a:t>
            </a:r>
            <a:r>
              <a:rPr lang="en-US" altLang="zh-TW" b="0" i="0" dirty="0">
                <a:solidFill>
                  <a:srgbClr val="0000CD"/>
                </a:solidFill>
                <a:effectLst/>
                <a:latin typeface="Helvetica Neue"/>
              </a:rPr>
              <a:t>)</a:t>
            </a:r>
            <a:br>
              <a:rPr lang="en-US" altLang="zh-TW" sz="1200" b="0" i="0" dirty="0">
                <a:solidFill>
                  <a:srgbClr val="000000"/>
                </a:solidFill>
                <a:effectLst/>
                <a:latin typeface="微軟正黑體" panose="020B0604030504040204" pitchFamily="34" charset="-120"/>
                <a:ea typeface="微軟正黑體" panose="020B0604030504040204" pitchFamily="34" charset="-120"/>
              </a:rPr>
            </a:br>
            <a:r>
              <a:rPr lang="zh-TW" altLang="en-US" b="0" i="0" dirty="0">
                <a:solidFill>
                  <a:srgbClr val="0000CD"/>
                </a:solidFill>
                <a:effectLst/>
                <a:latin typeface="Helvetica Neue"/>
              </a:rPr>
              <a:t>用來判斷對手最可能的落子位置</a:t>
            </a:r>
            <a:r>
              <a:rPr lang="zh-TW" altLang="en-US" b="0" i="0" dirty="0">
                <a:solidFill>
                  <a:srgbClr val="555555"/>
                </a:solidFill>
                <a:effectLst/>
                <a:latin typeface="Helvetica Neue"/>
              </a:rPr>
              <a:t>。大量的輸入這個世界上職業棋手的棋譜，用來預測對手最有可能的落子位置。</a:t>
            </a:r>
            <a:endParaRPr lang="en-US" altLang="zh-TW" b="0" i="0" dirty="0">
              <a:solidFill>
                <a:srgbClr val="555555"/>
              </a:solidFill>
              <a:effectLst/>
              <a:latin typeface="Helvetica Neue"/>
            </a:endParaRPr>
          </a:p>
          <a:p>
            <a:r>
              <a:rPr lang="zh-TW" altLang="en-US" b="0" i="0" dirty="0">
                <a:solidFill>
                  <a:srgbClr val="555555"/>
                </a:solidFill>
                <a:effectLst/>
                <a:latin typeface="Helvetica Neue"/>
              </a:rPr>
              <a:t>第一個層面是利用了名為</a:t>
            </a:r>
            <a:r>
              <a:rPr lang="zh-TW" altLang="en-US" b="0" i="0" dirty="0">
                <a:solidFill>
                  <a:srgbClr val="0000CD"/>
                </a:solidFill>
                <a:effectLst/>
                <a:latin typeface="Helvetica Neue"/>
              </a:rPr>
              <a:t>增強策略網路</a:t>
            </a:r>
            <a:r>
              <a:rPr lang="en-US" altLang="zh-TW" b="0" i="0" dirty="0">
                <a:solidFill>
                  <a:srgbClr val="0000CD"/>
                </a:solidFill>
                <a:effectLst/>
                <a:latin typeface="Helvetica Neue"/>
              </a:rPr>
              <a:t>(reinforced-learning (RL) policy network)</a:t>
            </a:r>
            <a:r>
              <a:rPr lang="zh-TW" altLang="en-US" b="0" i="0" dirty="0">
                <a:solidFill>
                  <a:srgbClr val="555555"/>
                </a:solidFill>
                <a:effectLst/>
                <a:latin typeface="Helvetica Neue"/>
              </a:rPr>
              <a:t>的技術，他先使用部分樣本訓練出一個基礎版本的策略網路，以及使用完整樣本建立出來的進階版策略網路；</a:t>
            </a:r>
            <a:endParaRPr lang="en-US" altLang="zh-TW" b="0" i="0" dirty="0">
              <a:solidFill>
                <a:srgbClr val="555555"/>
              </a:solidFill>
              <a:effectLst/>
              <a:latin typeface="Helvetica Neue"/>
            </a:endParaRPr>
          </a:p>
          <a:p>
            <a:r>
              <a:rPr lang="zh-TW" altLang="en-US" b="0" i="0" dirty="0">
                <a:solidFill>
                  <a:srgbClr val="555555"/>
                </a:solidFill>
                <a:effectLst/>
                <a:latin typeface="Helvetica Neue"/>
              </a:rPr>
              <a:t>然後</a:t>
            </a:r>
            <a:r>
              <a:rPr lang="zh-TW" altLang="en-US" b="0" i="0" dirty="0">
                <a:solidFill>
                  <a:srgbClr val="0000CD"/>
                </a:solidFill>
                <a:effectLst/>
                <a:latin typeface="Helvetica Neue"/>
              </a:rPr>
              <a:t>讓兩個網路對弈</a:t>
            </a:r>
            <a:r>
              <a:rPr lang="zh-TW" altLang="en-US" b="0" i="0" dirty="0">
                <a:solidFill>
                  <a:srgbClr val="555555"/>
                </a:solidFill>
                <a:effectLst/>
                <a:latin typeface="Helvetica Neue"/>
              </a:rPr>
              <a:t>，後者進階版策略網路等於是站在基礎版前的「高手」，因此可以讓基礎網路可以快速的熟即到高手可能落子的位置數據，進而又產生一個增強版，這個增強版又變成原有進階版的「高手」，以此循環修正，就可以不斷的提升對於對手</a:t>
            </a:r>
            <a:r>
              <a:rPr lang="en-US" altLang="zh-TW" b="0" i="0" dirty="0">
                <a:solidFill>
                  <a:srgbClr val="555555"/>
                </a:solidFill>
                <a:effectLst/>
                <a:latin typeface="Helvetica Neue"/>
              </a:rPr>
              <a:t>(</a:t>
            </a:r>
            <a:r>
              <a:rPr lang="zh-TW" altLang="en-US" b="0" i="0" dirty="0">
                <a:solidFill>
                  <a:srgbClr val="555555"/>
                </a:solidFill>
                <a:effectLst/>
                <a:latin typeface="Helvetica Neue"/>
              </a:rPr>
              <a:t>高手</a:t>
            </a:r>
            <a:r>
              <a:rPr lang="en-US" altLang="zh-TW" b="0" i="0" dirty="0">
                <a:solidFill>
                  <a:srgbClr val="555555"/>
                </a:solidFill>
                <a:effectLst/>
                <a:latin typeface="Helvetica Neue"/>
              </a:rPr>
              <a:t>)</a:t>
            </a:r>
            <a:r>
              <a:rPr lang="zh-TW" altLang="en-US" b="0" i="0" dirty="0">
                <a:solidFill>
                  <a:srgbClr val="555555"/>
                </a:solidFill>
                <a:effectLst/>
                <a:latin typeface="Helvetica Neue"/>
              </a:rPr>
              <a:t>落子的預測。</a:t>
            </a:r>
            <a:endParaRPr lang="en-US" altLang="zh-TW" sz="1200" b="0" i="0" dirty="0">
              <a:solidFill>
                <a:srgbClr val="555555"/>
              </a:solidFill>
              <a:effectLst/>
              <a:latin typeface="Helvetica Neue"/>
              <a:ea typeface="微軟正黑體" panose="020B0604030504040204" pitchFamily="34" charset="-120"/>
            </a:endParaRPr>
          </a:p>
          <a:p>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r>
              <a:rPr lang="zh-TW" altLang="en-US" sz="1200" b="0" i="0" dirty="0">
                <a:solidFill>
                  <a:srgbClr val="000000"/>
                </a:solidFill>
                <a:effectLst/>
                <a:latin typeface="微軟正黑體" panose="020B0604030504040204" pitchFamily="34" charset="-120"/>
                <a:ea typeface="微軟正黑體" panose="020B0604030504040204" pitchFamily="34" charset="-120"/>
              </a:rPr>
              <a:t>評價函數</a:t>
            </a:r>
            <a:r>
              <a:rPr lang="en-US" altLang="zh-TW" sz="1200" b="0" i="0" dirty="0">
                <a:solidFill>
                  <a:srgbClr val="000000"/>
                </a:solidFill>
                <a:effectLst/>
                <a:latin typeface="微軟正黑體" panose="020B0604030504040204" pitchFamily="34" charset="-120"/>
                <a:ea typeface="微軟正黑體" panose="020B0604030504040204" pitchFamily="34" charset="-120"/>
              </a:rPr>
              <a:t>(Value </a:t>
            </a:r>
            <a:r>
              <a:rPr lang="en-US" altLang="zh-TW" sz="1200" b="0" i="0" dirty="0" err="1">
                <a:solidFill>
                  <a:srgbClr val="000000"/>
                </a:solidFill>
                <a:effectLst/>
                <a:latin typeface="微軟正黑體" panose="020B0604030504040204" pitchFamily="34" charset="-120"/>
                <a:ea typeface="微軟正黑體" panose="020B0604030504040204" pitchFamily="34" charset="-120"/>
              </a:rPr>
              <a:t>NetWork</a:t>
            </a:r>
            <a:r>
              <a:rPr lang="en-US" altLang="zh-TW" sz="1200" b="0" i="0" dirty="0">
                <a:solidFill>
                  <a:srgbClr val="000000"/>
                </a:solidFill>
                <a:effectLst/>
                <a:latin typeface="微軟正黑體" panose="020B0604030504040204" pitchFamily="34" charset="-120"/>
                <a:ea typeface="微軟正黑體" panose="020B0604030504040204" pitchFamily="34" charset="-120"/>
              </a:rPr>
              <a:t>): </a:t>
            </a:r>
            <a:r>
              <a:rPr lang="en-US" altLang="zh-TW" b="0" i="0" dirty="0">
                <a:solidFill>
                  <a:srgbClr val="0000CD"/>
                </a:solidFill>
                <a:effectLst/>
                <a:latin typeface="Helvetica Neue"/>
              </a:rPr>
              <a:t>(</a:t>
            </a:r>
            <a:r>
              <a:rPr lang="zh-TW" altLang="en-US" b="0" i="0" dirty="0">
                <a:solidFill>
                  <a:srgbClr val="0000CD"/>
                </a:solidFill>
                <a:effectLst/>
                <a:latin typeface="Helvetica Neue"/>
              </a:rPr>
              <a:t>我下在這的勝率是多少</a:t>
            </a:r>
            <a:r>
              <a:rPr lang="en-US" altLang="zh-TW" b="0" i="0" dirty="0">
                <a:solidFill>
                  <a:srgbClr val="0000CD"/>
                </a:solidFill>
                <a:effectLst/>
                <a:latin typeface="Helvetica Neue"/>
              </a:rPr>
              <a:t>)</a:t>
            </a:r>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r>
              <a:rPr lang="zh-TW" altLang="en-US" b="0" i="0" dirty="0">
                <a:solidFill>
                  <a:srgbClr val="555555"/>
                </a:solidFill>
                <a:effectLst/>
                <a:latin typeface="Helvetica Neue"/>
              </a:rPr>
              <a:t>關注在目前局勢的狀況下，每個落子位置的「最後」勝率</a:t>
            </a:r>
            <a:endParaRPr lang="zh-TW" altLang="en-US" sz="1200" dirty="0">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13</a:t>
            </a:fld>
            <a:endParaRPr lang="zh-TW" altLang="en-US"/>
          </a:p>
        </p:txBody>
      </p:sp>
    </p:spTree>
    <p:extLst>
      <p:ext uri="{BB962C8B-B14F-4D97-AF65-F5344CB8AC3E}">
        <p14:creationId xmlns:p14="http://schemas.microsoft.com/office/powerpoint/2010/main" val="975570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latin typeface="微軟正黑體" panose="020B0604030504040204" pitchFamily="34" charset="-120"/>
                <a:ea typeface="微軟正黑體" panose="020B0604030504040204" pitchFamily="34" charset="-120"/>
              </a:rPr>
              <a:t>第一篇：什麼是</a:t>
            </a:r>
            <a:r>
              <a:rPr lang="en-US" altLang="zh-TW" dirty="0">
                <a:latin typeface="微軟正黑體" panose="020B0604030504040204" pitchFamily="34" charset="-120"/>
                <a:ea typeface="微軟正黑體" panose="020B0604030504040204" pitchFamily="34" charset="-120"/>
              </a:rPr>
              <a:t>AlphaGo</a:t>
            </a:r>
            <a:endParaRPr lang="zh-TW" altLang="en-US" dirty="0">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2</a:t>
            </a:fld>
            <a:endParaRPr lang="zh-TW" altLang="en-US"/>
          </a:p>
        </p:txBody>
      </p:sp>
    </p:spTree>
    <p:extLst>
      <p:ext uri="{BB962C8B-B14F-4D97-AF65-F5344CB8AC3E}">
        <p14:creationId xmlns:p14="http://schemas.microsoft.com/office/powerpoint/2010/main" val="275633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171450" indent="-171450">
              <a:buFont typeface="Arial" panose="020B0604020202020204" pitchFamily="34" charset="0"/>
              <a:buChar char="•"/>
            </a:pPr>
            <a:r>
              <a:rPr lang="en-US" altLang="zh-TW" sz="1200" dirty="0">
                <a:latin typeface="微軟正黑體" panose="020B0604030504040204" pitchFamily="34" charset="-120"/>
                <a:ea typeface="微軟正黑體" panose="020B0604030504040204" pitchFamily="34" charset="-120"/>
              </a:rPr>
              <a:t>AlphaGo</a:t>
            </a:r>
            <a:r>
              <a:rPr lang="zh-TW" altLang="en-US" sz="1200" dirty="0">
                <a:latin typeface="微軟正黑體" panose="020B0604030504040204" pitchFamily="34" charset="-120"/>
                <a:ea typeface="微軟正黑體" panose="020B0604030504040204" pitchFamily="34" charset="-120"/>
              </a:rPr>
              <a:t>是一種人工智慧，用於圍棋。</a:t>
            </a:r>
            <a:endParaRPr lang="en-US" altLang="zh-TW" sz="1200"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sz="1200" dirty="0">
                <a:latin typeface="微軟正黑體" panose="020B0604030504040204" pitchFamily="34" charset="-120"/>
                <a:ea typeface="微軟正黑體" panose="020B0604030504040204" pitchFamily="34" charset="-120"/>
              </a:rPr>
              <a:t>與人類的對賽紀錄：</a:t>
            </a:r>
            <a:endParaRPr lang="en-US" altLang="zh-TW" sz="1200" dirty="0">
              <a:latin typeface="微軟正黑體" panose="020B0604030504040204" pitchFamily="34" charset="-120"/>
              <a:ea typeface="微軟正黑體" panose="020B0604030504040204" pitchFamily="34" charset="-120"/>
            </a:endParaRPr>
          </a:p>
          <a:p>
            <a:pPr marL="228600" indent="-228600">
              <a:buFont typeface="+mj-lt"/>
              <a:buAutoNum type="arabicPeriod"/>
            </a:pPr>
            <a:r>
              <a:rPr lang="zh-TW" altLang="en-US" sz="1200" dirty="0">
                <a:latin typeface="微軟正黑體" panose="020B0604030504040204" pitchFamily="34" charset="-120"/>
                <a:ea typeface="微軟正黑體" panose="020B0604030504040204" pitchFamily="34" charset="-120"/>
              </a:rPr>
              <a:t>西元</a:t>
            </a:r>
            <a:r>
              <a:rPr lang="en-US" altLang="zh-TW" sz="1200" dirty="0">
                <a:latin typeface="微軟正黑體" panose="020B0604030504040204" pitchFamily="34" charset="-120"/>
                <a:ea typeface="微軟正黑體" panose="020B0604030504040204" pitchFamily="34" charset="-120"/>
              </a:rPr>
              <a:t>2015</a:t>
            </a:r>
            <a:r>
              <a:rPr lang="zh-TW" altLang="en-US" sz="1200" dirty="0">
                <a:latin typeface="微軟正黑體" panose="020B0604030504040204" pitchFamily="34" charset="-120"/>
                <a:ea typeface="微軟正黑體" panose="020B0604030504040204" pitchFamily="34" charset="-120"/>
              </a:rPr>
              <a:t>年以</a:t>
            </a:r>
            <a:r>
              <a:rPr lang="en-US" altLang="zh-TW" sz="1200" dirty="0">
                <a:latin typeface="微軟正黑體" panose="020B0604030504040204" pitchFamily="34" charset="-120"/>
                <a:ea typeface="微軟正黑體" panose="020B0604030504040204" pitchFamily="34" charset="-120"/>
              </a:rPr>
              <a:t>5:0</a:t>
            </a:r>
            <a:r>
              <a:rPr lang="zh-TW" altLang="en-US" sz="1200" dirty="0">
                <a:latin typeface="微軟正黑體" panose="020B0604030504040204" pitchFamily="34" charset="-120"/>
                <a:ea typeface="微軟正黑體" panose="020B0604030504040204" pitchFamily="34" charset="-120"/>
              </a:rPr>
              <a:t>的成績擊敗歐洲圍棋冠軍樊麾，此前從來沒有任何電腦能擊敗人類圍棋高手。</a:t>
            </a:r>
            <a:br>
              <a:rPr lang="en-US" altLang="zh-TW" sz="1200" dirty="0">
                <a:latin typeface="微軟正黑體" panose="020B0604030504040204" pitchFamily="34" charset="-120"/>
                <a:ea typeface="微軟正黑體" panose="020B0604030504040204" pitchFamily="34" charset="-120"/>
              </a:rPr>
            </a:br>
            <a:r>
              <a:rPr lang="zh-TW" altLang="en-US" sz="1200" dirty="0">
                <a:latin typeface="微軟正黑體" panose="020B0604030504040204" pitchFamily="34" charset="-120"/>
                <a:ea typeface="微軟正黑體" panose="020B0604030504040204" pitchFamily="34" charset="-120"/>
              </a:rPr>
              <a:t>人工智能擊敗歐洲圍棋王 → </a:t>
            </a:r>
            <a:r>
              <a:rPr lang="en-US" altLang="zh-TW" sz="1200" dirty="0">
                <a:latin typeface="微軟正黑體" panose="020B0604030504040204" pitchFamily="34" charset="-120"/>
                <a:ea typeface="微軟正黑體" panose="020B0604030504040204" pitchFamily="34" charset="-120"/>
              </a:rPr>
              <a:t>https://www.facebook.com/watch/?v=1242533679096633</a:t>
            </a:r>
          </a:p>
          <a:p>
            <a:pPr marL="228600" indent="-228600" algn="l" defTabSz="914400" rtl="0" eaLnBrk="1" latinLnBrk="0" hangingPunct="1">
              <a:buFont typeface="+mj-lt"/>
              <a:buAutoNum type="arabicPeriod"/>
            </a:pP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西元</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2016</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年以</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4:1</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的成績戰勝韓國圍棋九段職業選手李世石。</a:t>
            </a:r>
            <a:endParaRPr lang="en-US" altLang="zh-TW" sz="1200" kern="1200" dirty="0">
              <a:solidFill>
                <a:schemeClr val="tx1"/>
              </a:solidFill>
              <a:latin typeface="微軟正黑體" panose="020B0604030504040204" pitchFamily="34" charset="-120"/>
              <a:ea typeface="微軟正黑體" panose="020B0604030504040204" pitchFamily="34" charset="-120"/>
              <a:cs typeface="+mn-cs"/>
            </a:endParaRPr>
          </a:p>
          <a:p>
            <a:pPr marL="228600" indent="-228600" algn="l" defTabSz="914400" rtl="0" eaLnBrk="1" latinLnBrk="0" hangingPunct="1">
              <a:buFont typeface="+mj-lt"/>
              <a:buAutoNum type="arabicPeriod"/>
            </a:pP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西元</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2017</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年</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AlphaGo Master</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對戰中國世界冠軍柯潔已經毫無懸念的取得</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3:0</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勝利了，「</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AlphaGo</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」成世界第一。</a:t>
            </a:r>
            <a:br>
              <a:rPr lang="en-US" altLang="zh-TW" sz="1200" kern="1200" dirty="0">
                <a:solidFill>
                  <a:schemeClr val="tx1"/>
                </a:solidFill>
                <a:latin typeface="微軟正黑體" panose="020B0604030504040204" pitchFamily="34" charset="-120"/>
                <a:ea typeface="微軟正黑體" panose="020B0604030504040204" pitchFamily="34" charset="-120"/>
                <a:cs typeface="+mn-cs"/>
              </a:rPr>
            </a:b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中國棋王柯潔連敗！「</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AlphaGo</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」成世界第一 </a:t>
            </a:r>
            <a:r>
              <a:rPr lang="zh-TW" altLang="en-US" sz="1200" dirty="0">
                <a:latin typeface="微軟正黑體" panose="020B0604030504040204" pitchFamily="34" charset="-120"/>
                <a:ea typeface="微軟正黑體" panose="020B0604030504040204" pitchFamily="34" charset="-120"/>
              </a:rPr>
              <a:t> → </a:t>
            </a:r>
            <a:r>
              <a:rPr lang="en-US" altLang="zh-TW" sz="1200" dirty="0">
                <a:latin typeface="微軟正黑體" panose="020B0604030504040204" pitchFamily="34" charset="-120"/>
                <a:ea typeface="微軟正黑體" panose="020B0604030504040204" pitchFamily="34" charset="-120"/>
              </a:rPr>
              <a:t>https://news.ltn.com.tw/news/world/breakingnews/1766233</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 </a:t>
            </a:r>
            <a:endParaRPr lang="en-US" altLang="zh-TW" sz="1200" kern="1200" dirty="0">
              <a:solidFill>
                <a:schemeClr val="tx1"/>
              </a:solidFill>
              <a:latin typeface="微軟正黑體" panose="020B0604030504040204" pitchFamily="34" charset="-120"/>
              <a:ea typeface="微軟正黑體" panose="020B0604030504040204" pitchFamily="34" charset="-120"/>
              <a:cs typeface="+mn-cs"/>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3</a:t>
            </a:fld>
            <a:endParaRPr lang="zh-TW" altLang="en-US"/>
          </a:p>
        </p:txBody>
      </p:sp>
    </p:spTree>
    <p:extLst>
      <p:ext uri="{BB962C8B-B14F-4D97-AF65-F5344CB8AC3E}">
        <p14:creationId xmlns:p14="http://schemas.microsoft.com/office/powerpoint/2010/main" val="1184671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171450" indent="-171450">
              <a:buFont typeface="Arial" panose="020B0604020202020204" pitchFamily="34" charset="0"/>
              <a:buChar char="•"/>
            </a:pPr>
            <a:r>
              <a:rPr lang="en-US" altLang="zh-TW" sz="1200" dirty="0">
                <a:latin typeface="微軟正黑體" panose="020B0604030504040204" pitchFamily="34" charset="-120"/>
                <a:ea typeface="微軟正黑體" panose="020B0604030504040204" pitchFamily="34" charset="-120"/>
              </a:rPr>
              <a:t>AlphaGo</a:t>
            </a:r>
            <a:r>
              <a:rPr lang="zh-TW" altLang="en-US" sz="1200" dirty="0">
                <a:latin typeface="微軟正黑體" panose="020B0604030504040204" pitchFamily="34" charset="-120"/>
                <a:ea typeface="微軟正黑體" panose="020B0604030504040204" pitchFamily="34" charset="-120"/>
              </a:rPr>
              <a:t>是一種人工智慧，用於圍棋。</a:t>
            </a:r>
            <a:endParaRPr lang="en-US" altLang="zh-TW" sz="1200"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sz="1200" dirty="0">
                <a:latin typeface="微軟正黑體" panose="020B0604030504040204" pitchFamily="34" charset="-120"/>
                <a:ea typeface="微軟正黑體" panose="020B0604030504040204" pitchFamily="34" charset="-120"/>
              </a:rPr>
              <a:t>與人類的對賽紀錄：</a:t>
            </a:r>
            <a:endParaRPr lang="en-US" altLang="zh-TW" sz="1200" dirty="0">
              <a:latin typeface="微軟正黑體" panose="020B0604030504040204" pitchFamily="34" charset="-120"/>
              <a:ea typeface="微軟正黑體" panose="020B0604030504040204" pitchFamily="34" charset="-120"/>
            </a:endParaRPr>
          </a:p>
          <a:p>
            <a:pPr marL="228600" indent="-228600">
              <a:buFont typeface="+mj-lt"/>
              <a:buAutoNum type="arabicPeriod"/>
            </a:pPr>
            <a:r>
              <a:rPr lang="zh-TW" altLang="en-US" sz="1200" dirty="0">
                <a:latin typeface="微軟正黑體" panose="020B0604030504040204" pitchFamily="34" charset="-120"/>
                <a:ea typeface="微軟正黑體" panose="020B0604030504040204" pitchFamily="34" charset="-120"/>
              </a:rPr>
              <a:t>西元</a:t>
            </a:r>
            <a:r>
              <a:rPr lang="en-US" altLang="zh-TW" sz="1200" dirty="0">
                <a:latin typeface="微軟正黑體" panose="020B0604030504040204" pitchFamily="34" charset="-120"/>
                <a:ea typeface="微軟正黑體" panose="020B0604030504040204" pitchFamily="34" charset="-120"/>
              </a:rPr>
              <a:t>2015</a:t>
            </a:r>
            <a:r>
              <a:rPr lang="zh-TW" altLang="en-US" sz="1200" dirty="0">
                <a:latin typeface="微軟正黑體" panose="020B0604030504040204" pitchFamily="34" charset="-120"/>
                <a:ea typeface="微軟正黑體" panose="020B0604030504040204" pitchFamily="34" charset="-120"/>
              </a:rPr>
              <a:t>年以</a:t>
            </a:r>
            <a:r>
              <a:rPr lang="en-US" altLang="zh-TW" sz="1200" dirty="0">
                <a:latin typeface="微軟正黑體" panose="020B0604030504040204" pitchFamily="34" charset="-120"/>
                <a:ea typeface="微軟正黑體" panose="020B0604030504040204" pitchFamily="34" charset="-120"/>
              </a:rPr>
              <a:t>5:0</a:t>
            </a:r>
            <a:r>
              <a:rPr lang="zh-TW" altLang="en-US" sz="1200" dirty="0">
                <a:latin typeface="微軟正黑體" panose="020B0604030504040204" pitchFamily="34" charset="-120"/>
                <a:ea typeface="微軟正黑體" panose="020B0604030504040204" pitchFamily="34" charset="-120"/>
              </a:rPr>
              <a:t>的成績擊敗歐洲圍棋冠軍樊麾，此前從來沒有任何電腦能擊敗人類圍棋高手。</a:t>
            </a:r>
            <a:br>
              <a:rPr lang="en-US" altLang="zh-TW" sz="1200" dirty="0">
                <a:latin typeface="微軟正黑體" panose="020B0604030504040204" pitchFamily="34" charset="-120"/>
                <a:ea typeface="微軟正黑體" panose="020B0604030504040204" pitchFamily="34" charset="-120"/>
              </a:rPr>
            </a:br>
            <a:r>
              <a:rPr lang="zh-TW" altLang="en-US" sz="1200" dirty="0">
                <a:latin typeface="微軟正黑體" panose="020B0604030504040204" pitchFamily="34" charset="-120"/>
                <a:ea typeface="微軟正黑體" panose="020B0604030504040204" pitchFamily="34" charset="-120"/>
              </a:rPr>
              <a:t>人工智能擊敗歐洲圍棋王 → </a:t>
            </a:r>
            <a:r>
              <a:rPr lang="en-US" altLang="zh-TW" sz="1200" dirty="0">
                <a:latin typeface="微軟正黑體" panose="020B0604030504040204" pitchFamily="34" charset="-120"/>
                <a:ea typeface="微軟正黑體" panose="020B0604030504040204" pitchFamily="34" charset="-120"/>
              </a:rPr>
              <a:t>https://www.facebook.com/watch/?v=1242533679096633</a:t>
            </a:r>
          </a:p>
          <a:p>
            <a:pPr marL="228600" indent="-228600" algn="l" defTabSz="914400" rtl="0" eaLnBrk="1" latinLnBrk="0" hangingPunct="1">
              <a:buFont typeface="+mj-lt"/>
              <a:buAutoNum type="arabicPeriod"/>
            </a:pP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西元</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2016</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年以</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4:1</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的成績戰勝韓國圍棋九段職業選手李世石。</a:t>
            </a:r>
            <a:endParaRPr lang="en-US" altLang="zh-TW" sz="1200" kern="1200" dirty="0">
              <a:solidFill>
                <a:schemeClr val="tx1"/>
              </a:solidFill>
              <a:latin typeface="微軟正黑體" panose="020B0604030504040204" pitchFamily="34" charset="-120"/>
              <a:ea typeface="微軟正黑體" panose="020B0604030504040204" pitchFamily="34" charset="-120"/>
              <a:cs typeface="+mn-cs"/>
            </a:endParaRPr>
          </a:p>
          <a:p>
            <a:pPr marL="228600" indent="-228600" algn="l" defTabSz="914400" rtl="0" eaLnBrk="1" latinLnBrk="0" hangingPunct="1">
              <a:buFont typeface="+mj-lt"/>
              <a:buAutoNum type="arabicPeriod"/>
            </a:pP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西元</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2017</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年</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AlphaGo Master</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對戰中國世界冠軍柯潔已經毫無懸念的取得</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3:0</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勝利了，「</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AlphaGo</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」成世界第一。</a:t>
            </a:r>
            <a:br>
              <a:rPr lang="en-US" altLang="zh-TW" sz="1200" kern="1200" dirty="0">
                <a:solidFill>
                  <a:schemeClr val="tx1"/>
                </a:solidFill>
                <a:latin typeface="微軟正黑體" panose="020B0604030504040204" pitchFamily="34" charset="-120"/>
                <a:ea typeface="微軟正黑體" panose="020B0604030504040204" pitchFamily="34" charset="-120"/>
                <a:cs typeface="+mn-cs"/>
              </a:rPr>
            </a:b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中國棋王柯潔連敗！「</a:t>
            </a:r>
            <a:r>
              <a:rPr lang="en-US" altLang="zh-TW" sz="1200" kern="1200" dirty="0">
                <a:solidFill>
                  <a:schemeClr val="tx1"/>
                </a:solidFill>
                <a:latin typeface="微軟正黑體" panose="020B0604030504040204" pitchFamily="34" charset="-120"/>
                <a:ea typeface="微軟正黑體" panose="020B0604030504040204" pitchFamily="34" charset="-120"/>
                <a:cs typeface="+mn-cs"/>
              </a:rPr>
              <a:t>AlphaGo</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」成世界第一 </a:t>
            </a:r>
            <a:r>
              <a:rPr lang="zh-TW" altLang="en-US" sz="1200" dirty="0">
                <a:latin typeface="微軟正黑體" panose="020B0604030504040204" pitchFamily="34" charset="-120"/>
                <a:ea typeface="微軟正黑體" panose="020B0604030504040204" pitchFamily="34" charset="-120"/>
              </a:rPr>
              <a:t> → </a:t>
            </a:r>
            <a:r>
              <a:rPr lang="en-US" altLang="zh-TW" sz="1200" dirty="0">
                <a:latin typeface="微軟正黑體" panose="020B0604030504040204" pitchFamily="34" charset="-120"/>
                <a:ea typeface="微軟正黑體" panose="020B0604030504040204" pitchFamily="34" charset="-120"/>
              </a:rPr>
              <a:t>https://news.ltn.com.tw/news/world/breakingnews/1766233</a:t>
            </a:r>
            <a:r>
              <a:rPr lang="zh-TW" altLang="en-US" sz="1200" kern="1200" dirty="0">
                <a:solidFill>
                  <a:schemeClr val="tx1"/>
                </a:solidFill>
                <a:latin typeface="微軟正黑體" panose="020B0604030504040204" pitchFamily="34" charset="-120"/>
                <a:ea typeface="微軟正黑體" panose="020B0604030504040204" pitchFamily="34" charset="-120"/>
                <a:cs typeface="+mn-cs"/>
              </a:rPr>
              <a:t> </a:t>
            </a:r>
            <a:endParaRPr lang="en-US" altLang="zh-TW" sz="1200" kern="1200" dirty="0">
              <a:solidFill>
                <a:schemeClr val="tx1"/>
              </a:solidFill>
              <a:latin typeface="微軟正黑體" panose="020B0604030504040204" pitchFamily="34" charset="-120"/>
              <a:ea typeface="微軟正黑體" panose="020B0604030504040204" pitchFamily="34" charset="-120"/>
              <a:cs typeface="+mn-cs"/>
            </a:endParaRPr>
          </a:p>
          <a:p>
            <a:endParaRPr lang="zh-TW" altLang="en-US" dirty="0"/>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4</a:t>
            </a:fld>
            <a:endParaRPr lang="zh-TW" altLang="en-US"/>
          </a:p>
        </p:txBody>
      </p:sp>
    </p:spTree>
    <p:extLst>
      <p:ext uri="{BB962C8B-B14F-4D97-AF65-F5344CB8AC3E}">
        <p14:creationId xmlns:p14="http://schemas.microsoft.com/office/powerpoint/2010/main" val="3799328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1" i="0" dirty="0">
                <a:solidFill>
                  <a:srgbClr val="0F0F0F"/>
                </a:solidFill>
                <a:effectLst/>
                <a:latin typeface="微軟正黑體" panose="020B0604030504040204" pitchFamily="34" charset="-120"/>
                <a:ea typeface="微軟正黑體" panose="020B0604030504040204" pitchFamily="34" charset="-120"/>
              </a:rPr>
              <a:t>《AlphaGo</a:t>
            </a:r>
            <a:r>
              <a:rPr lang="zh-TW" altLang="en-US" sz="1200" b="1" i="0" dirty="0">
                <a:solidFill>
                  <a:srgbClr val="0F0F0F"/>
                </a:solidFill>
                <a:effectLst/>
                <a:latin typeface="微軟正黑體" panose="020B0604030504040204" pitchFamily="34" charset="-120"/>
                <a:ea typeface="微軟正黑體" panose="020B0604030504040204" pitchFamily="34" charset="-120"/>
              </a:rPr>
              <a:t>世紀對決</a:t>
            </a:r>
            <a:r>
              <a:rPr lang="en-US" altLang="zh-TW" sz="1200" b="1" i="0" dirty="0">
                <a:solidFill>
                  <a:srgbClr val="0F0F0F"/>
                </a:solidFill>
                <a:effectLst/>
                <a:latin typeface="微軟正黑體" panose="020B0604030504040204" pitchFamily="34" charset="-120"/>
                <a:ea typeface="微軟正黑體" panose="020B0604030504040204" pitchFamily="34" charset="-120"/>
              </a:rPr>
              <a:t>》</a:t>
            </a:r>
            <a:r>
              <a:rPr lang="zh-TW" altLang="en-US" sz="1200" b="1" i="0" dirty="0">
                <a:solidFill>
                  <a:srgbClr val="0F0F0F"/>
                </a:solidFill>
                <a:effectLst/>
                <a:latin typeface="微軟正黑體" panose="020B0604030504040204" pitchFamily="34" charset="-120"/>
                <a:ea typeface="微軟正黑體" panose="020B0604030504040204" pitchFamily="34" charset="-120"/>
              </a:rPr>
              <a:t>預告片</a:t>
            </a:r>
            <a:endParaRPr lang="en-US" altLang="zh-TW" sz="1200" dirty="0">
              <a:latin typeface="微軟正黑體" panose="020B0604030504040204" pitchFamily="34" charset="-120"/>
              <a:ea typeface="微軟正黑體" panose="020B0604030504040204" pitchFamily="34" charset="-120"/>
            </a:endParaRPr>
          </a:p>
          <a:p>
            <a:r>
              <a:rPr lang="en-US" altLang="zh-TW" sz="1200" dirty="0">
                <a:latin typeface="微軟正黑體" panose="020B0604030504040204" pitchFamily="34" charset="-120"/>
                <a:ea typeface="微軟正黑體" panose="020B0604030504040204" pitchFamily="34" charset="-120"/>
              </a:rPr>
              <a:t>https://www.youtube.com/watch?v=KeWOIbxET94&amp;t=3s</a:t>
            </a:r>
            <a:endParaRPr lang="zh-TW" altLang="en-US" sz="1200" dirty="0">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5</a:t>
            </a:fld>
            <a:endParaRPr lang="zh-TW" altLang="en-US"/>
          </a:p>
        </p:txBody>
      </p:sp>
    </p:spTree>
    <p:extLst>
      <p:ext uri="{BB962C8B-B14F-4D97-AF65-F5344CB8AC3E}">
        <p14:creationId xmlns:p14="http://schemas.microsoft.com/office/powerpoint/2010/main" val="653841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latin typeface="微軟正黑體" panose="020B0604030504040204" pitchFamily="34" charset="-120"/>
                <a:ea typeface="微軟正黑體" panose="020B0604030504040204" pitchFamily="34" charset="-120"/>
              </a:rPr>
              <a:t>第二篇：</a:t>
            </a:r>
            <a:r>
              <a:rPr lang="en-US" altLang="zh-TW" dirty="0">
                <a:latin typeface="微軟正黑體" panose="020B0604030504040204" pitchFamily="34" charset="-120"/>
                <a:ea typeface="微軟正黑體" panose="020B0604030504040204" pitchFamily="34" charset="-120"/>
              </a:rPr>
              <a:t>AlphaGo</a:t>
            </a:r>
            <a:r>
              <a:rPr lang="zh-TW" altLang="en-US" dirty="0">
                <a:latin typeface="微軟正黑體" panose="020B0604030504040204" pitchFamily="34" charset="-120"/>
                <a:ea typeface="微軟正黑體" panose="020B0604030504040204" pitchFamily="34" charset="-120"/>
              </a:rPr>
              <a:t>用了什麼方法</a:t>
            </a:r>
          </a:p>
          <a:p>
            <a:pPr marL="171450" indent="-1714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過去是否也有能下棋的</a:t>
            </a:r>
            <a:r>
              <a:rPr lang="en-US" altLang="zh-TW" dirty="0">
                <a:latin typeface="微軟正黑體" panose="020B0604030504040204" pitchFamily="34" charset="-120"/>
                <a:ea typeface="微軟正黑體" panose="020B0604030504040204" pitchFamily="34" charset="-120"/>
              </a:rPr>
              <a:t>AI</a:t>
            </a:r>
          </a:p>
          <a:p>
            <a:pPr marL="171450" indent="-1714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為什麼</a:t>
            </a:r>
            <a:r>
              <a:rPr lang="en-US" altLang="zh-TW" dirty="0">
                <a:latin typeface="微軟正黑體" panose="020B0604030504040204" pitchFamily="34" charset="-120"/>
                <a:ea typeface="微軟正黑體" panose="020B0604030504040204" pitchFamily="34" charset="-120"/>
              </a:rPr>
              <a:t>AlphaGo</a:t>
            </a:r>
            <a:r>
              <a:rPr lang="zh-TW" altLang="en-US" dirty="0">
                <a:latin typeface="微軟正黑體" panose="020B0604030504040204" pitchFamily="34" charset="-120"/>
                <a:ea typeface="微軟正黑體" panose="020B0604030504040204" pitchFamily="34" charset="-120"/>
              </a:rPr>
              <a:t>會造成如此大的迴響</a:t>
            </a:r>
            <a:endParaRPr lang="en-US" altLang="zh-TW"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en-US" altLang="zh-TW" dirty="0">
                <a:latin typeface="微軟正黑體" panose="020B0604030504040204" pitchFamily="34" charset="-120"/>
                <a:ea typeface="微軟正黑體" panose="020B0604030504040204" pitchFamily="34" charset="-120"/>
              </a:rPr>
              <a:t>AlphaGo</a:t>
            </a:r>
            <a:r>
              <a:rPr lang="zh-TW" altLang="en-US" dirty="0">
                <a:latin typeface="微軟正黑體" panose="020B0604030504040204" pitchFamily="34" charset="-120"/>
                <a:ea typeface="微軟正黑體" panose="020B0604030504040204" pitchFamily="34" charset="-120"/>
              </a:rPr>
              <a:t>用了什麼技術？</a:t>
            </a: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6</a:t>
            </a:fld>
            <a:endParaRPr lang="zh-TW" altLang="en-US"/>
          </a:p>
        </p:txBody>
      </p:sp>
    </p:spTree>
    <p:extLst>
      <p:ext uri="{BB962C8B-B14F-4D97-AF65-F5344CB8AC3E}">
        <p14:creationId xmlns:p14="http://schemas.microsoft.com/office/powerpoint/2010/main" val="2224459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Font typeface="Arial" panose="020B0604020202020204" pitchFamily="34" charset="0"/>
              <a:buNone/>
            </a:pPr>
            <a:r>
              <a:rPr lang="zh-TW" altLang="en-US" b="0" i="0" dirty="0">
                <a:solidFill>
                  <a:srgbClr val="222222"/>
                </a:solidFill>
                <a:effectLst/>
                <a:latin typeface="微軟正黑體" panose="020B0604030504040204" pitchFamily="34" charset="-120"/>
                <a:ea typeface="微軟正黑體" panose="020B0604030504040204" pitchFamily="34" charset="-120"/>
              </a:rPr>
              <a:t>超級電腦「深藍」（</a:t>
            </a:r>
            <a:r>
              <a:rPr lang="en-US" altLang="zh-TW" b="0" i="0" dirty="0">
                <a:solidFill>
                  <a:srgbClr val="222222"/>
                </a:solidFill>
                <a:effectLst/>
                <a:latin typeface="微軟正黑體" panose="020B0604030504040204" pitchFamily="34" charset="-120"/>
                <a:ea typeface="微軟正黑體" panose="020B0604030504040204" pitchFamily="34" charset="-120"/>
              </a:rPr>
              <a:t>Deep Blue</a:t>
            </a:r>
            <a:r>
              <a:rPr lang="zh-TW" altLang="en-US" b="0" i="0" dirty="0">
                <a:solidFill>
                  <a:srgbClr val="222222"/>
                </a:solidFill>
                <a:effectLst/>
                <a:latin typeface="微軟正黑體" panose="020B0604030504040204" pitchFamily="34" charset="-120"/>
                <a:ea typeface="微軟正黑體" panose="020B0604030504040204" pitchFamily="34" charset="-120"/>
              </a:rPr>
              <a:t>）</a:t>
            </a:r>
            <a:endParaRPr lang="en-US" altLang="zh-TW" b="0" i="0" dirty="0">
              <a:solidFill>
                <a:srgbClr val="222222"/>
              </a:solidFill>
              <a:effectLst/>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b="0" i="0" dirty="0">
                <a:solidFill>
                  <a:srgbClr val="222222"/>
                </a:solidFill>
                <a:effectLst/>
                <a:latin typeface="微軟正黑體" panose="020B0604030504040204" pitchFamily="34" charset="-120"/>
                <a:ea typeface="微軟正黑體" panose="020B0604030504040204" pitchFamily="34" charset="-120"/>
              </a:rPr>
              <a:t>西元</a:t>
            </a:r>
            <a:r>
              <a:rPr lang="en-US" altLang="zh-TW" b="0" i="0" dirty="0">
                <a:solidFill>
                  <a:srgbClr val="222222"/>
                </a:solidFill>
                <a:effectLst/>
                <a:latin typeface="微軟正黑體" panose="020B0604030504040204" pitchFamily="34" charset="-120"/>
                <a:ea typeface="微軟正黑體" panose="020B0604030504040204" pitchFamily="34" charset="-120"/>
              </a:rPr>
              <a:t>1996</a:t>
            </a:r>
            <a:r>
              <a:rPr lang="zh-TW" altLang="en-US" b="0" i="0" dirty="0">
                <a:solidFill>
                  <a:srgbClr val="222222"/>
                </a:solidFill>
                <a:effectLst/>
                <a:latin typeface="微軟正黑體" panose="020B0604030504040204" pitchFamily="34" charset="-120"/>
                <a:ea typeface="微軟正黑體" panose="020B0604030504040204" pitchFamily="34" charset="-120"/>
              </a:rPr>
              <a:t>年，第一個在擊敗西洋棋世界冠軍（卡斯巴羅夫</a:t>
            </a:r>
            <a:r>
              <a:rPr lang="en-US" altLang="zh-TW" b="0" i="0" dirty="0">
                <a:solidFill>
                  <a:srgbClr val="222222"/>
                </a:solidFill>
                <a:effectLst/>
                <a:latin typeface="微軟正黑體" panose="020B0604030504040204" pitchFamily="34" charset="-120"/>
                <a:ea typeface="微軟正黑體" panose="020B0604030504040204" pitchFamily="34" charset="-120"/>
              </a:rPr>
              <a:t>Garry Kasparov</a:t>
            </a:r>
            <a:r>
              <a:rPr lang="zh-TW" altLang="en-US" b="0" i="0" dirty="0">
                <a:solidFill>
                  <a:srgbClr val="222222"/>
                </a:solidFill>
                <a:effectLst/>
                <a:latin typeface="微軟正黑體" panose="020B0604030504040204" pitchFamily="34" charset="-120"/>
                <a:ea typeface="微軟正黑體" panose="020B0604030504040204" pitchFamily="34" charset="-120"/>
              </a:rPr>
              <a:t>）的電腦。</a:t>
            </a:r>
            <a:endParaRPr lang="en-US" altLang="zh-TW" b="0" i="0" dirty="0">
              <a:solidFill>
                <a:srgbClr val="222222"/>
              </a:solidFill>
              <a:effectLst/>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深藍算法的核心是基於</a:t>
            </a:r>
            <a:r>
              <a:rPr lang="zh-TW" altLang="en-US" b="1" dirty="0">
                <a:latin typeface="微軟正黑體" panose="020B0604030504040204" pitchFamily="34" charset="-120"/>
                <a:ea typeface="微軟正黑體" panose="020B0604030504040204" pitchFamily="34" charset="-120"/>
              </a:rPr>
              <a:t>暴力窮舉</a:t>
            </a:r>
            <a:r>
              <a:rPr lang="zh-TW" altLang="en-US" dirty="0">
                <a:latin typeface="微軟正黑體" panose="020B0604030504040204" pitchFamily="34" charset="-120"/>
                <a:ea typeface="微軟正黑體" panose="020B0604030504040204" pitchFamily="34" charset="-120"/>
              </a:rPr>
              <a:t>：生成所有可能的走法，然後執行盡可能深的搜索，並不斷對局面進行評估，嘗試找出最佳走法。</a:t>
            </a:r>
            <a:br>
              <a:rPr lang="en-US" altLang="zh-TW" dirty="0">
                <a:latin typeface="微軟正黑體" panose="020B0604030504040204" pitchFamily="34" charset="-120"/>
                <a:ea typeface="微軟正黑體" panose="020B0604030504040204" pitchFamily="34" charset="-120"/>
              </a:rPr>
            </a:br>
            <a:r>
              <a:rPr lang="zh-TW" altLang="en-US" dirty="0">
                <a:latin typeface="微軟正黑體" panose="020B0604030504040204" pitchFamily="34" charset="-120"/>
                <a:ea typeface="微軟正黑體" panose="020B0604030504040204" pitchFamily="34" charset="-120"/>
              </a:rPr>
              <a:t>深藍與</a:t>
            </a:r>
            <a:r>
              <a:rPr lang="en-US" altLang="zh-TW" dirty="0">
                <a:latin typeface="微軟正黑體" panose="020B0604030504040204" pitchFamily="34" charset="-120"/>
                <a:ea typeface="微軟正黑體" panose="020B0604030504040204" pitchFamily="34" charset="-120"/>
              </a:rPr>
              <a:t>AlphaGo</a:t>
            </a:r>
            <a:r>
              <a:rPr lang="zh-TW" altLang="en-US" dirty="0">
                <a:latin typeface="微軟正黑體" panose="020B0604030504040204" pitchFamily="34" charset="-120"/>
                <a:ea typeface="微軟正黑體" panose="020B0604030504040204" pitchFamily="34" charset="-120"/>
              </a:rPr>
              <a:t>的對比 → </a:t>
            </a:r>
            <a:r>
              <a:rPr lang="en-US" altLang="zh-TW" dirty="0">
                <a:latin typeface="微軟正黑體" panose="020B0604030504040204" pitchFamily="34" charset="-120"/>
                <a:ea typeface="微軟正黑體" panose="020B0604030504040204" pitchFamily="34" charset="-120"/>
              </a:rPr>
              <a:t>http://gigix.thoughtworkers.org/2016/7/21/comparing-deep-blue-alphago/</a:t>
            </a:r>
            <a:endParaRPr lang="zh-TW" altLang="en-US" dirty="0">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7</a:t>
            </a:fld>
            <a:endParaRPr lang="zh-TW" altLang="en-US"/>
          </a:p>
        </p:txBody>
      </p:sp>
    </p:spTree>
    <p:extLst>
      <p:ext uri="{BB962C8B-B14F-4D97-AF65-F5344CB8AC3E}">
        <p14:creationId xmlns:p14="http://schemas.microsoft.com/office/powerpoint/2010/main" val="3359814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latin typeface="微軟正黑體" panose="020B0604030504040204" pitchFamily="34" charset="-120"/>
                <a:ea typeface="微軟正黑體" panose="020B0604030504040204" pitchFamily="34" charset="-120"/>
              </a:rPr>
              <a:t>然而，轉到</a:t>
            </a:r>
            <a:r>
              <a:rPr lang="zh-TW" altLang="en-US" sz="2000" b="1" dirty="0">
                <a:latin typeface="微軟正黑體" panose="020B0604030504040204" pitchFamily="34" charset="-120"/>
                <a:ea typeface="微軟正黑體" panose="020B0604030504040204" pitchFamily="34" charset="-120"/>
              </a:rPr>
              <a:t>圍棋</a:t>
            </a:r>
            <a:endParaRPr lang="en-US" altLang="zh-TW" sz="2000" b="1"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圍棋方格是</a:t>
            </a:r>
            <a:r>
              <a:rPr lang="en-US" altLang="zh-TW" dirty="0">
                <a:latin typeface="微軟正黑體" panose="020B0604030504040204" pitchFamily="34" charset="-120"/>
                <a:ea typeface="微軟正黑體" panose="020B0604030504040204" pitchFamily="34" charset="-120"/>
              </a:rPr>
              <a:t>19*19</a:t>
            </a:r>
          </a:p>
          <a:p>
            <a:pPr marL="171450" indent="-1714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棋盤上可行的棋型變化，比宇宙間的原子數還要多。（</a:t>
            </a:r>
            <a:r>
              <a:rPr lang="en-US" altLang="zh-TW" dirty="0">
                <a:latin typeface="微軟正黑體" panose="020B0604030504040204" pitchFamily="34" charset="-120"/>
                <a:ea typeface="微軟正黑體" panose="020B0604030504040204" pitchFamily="34" charset="-120"/>
              </a:rPr>
              <a:t>The Number of possible configurations of the board is More than the number of atoms in the universe. </a:t>
            </a:r>
            <a:r>
              <a:rPr lang="zh-TW" altLang="en-US" dirty="0">
                <a:latin typeface="微軟正黑體" panose="020B0604030504040204" pitchFamily="34" charset="-120"/>
                <a:ea typeface="微軟正黑體" panose="020B0604030504040204" pitchFamily="34" charset="-120"/>
              </a:rPr>
              <a:t>）</a:t>
            </a:r>
            <a:endParaRPr lang="en-US" altLang="zh-TW"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複雜度約為</a:t>
            </a:r>
            <a:r>
              <a:rPr lang="en-US" altLang="zh-TW" dirty="0">
                <a:latin typeface="微軟正黑體" panose="020B0604030504040204" pitchFamily="34" charset="-120"/>
                <a:ea typeface="微軟正黑體" panose="020B0604030504040204" pitchFamily="34" charset="-120"/>
              </a:rPr>
              <a:t>10</a:t>
            </a:r>
            <a:r>
              <a:rPr lang="zh-TW" altLang="en-US" dirty="0">
                <a:latin typeface="微軟正黑體" panose="020B0604030504040204" pitchFamily="34" charset="-120"/>
                <a:ea typeface="微軟正黑體" panose="020B0604030504040204" pitchFamily="34" charset="-120"/>
              </a:rPr>
              <a:t>的</a:t>
            </a:r>
            <a:r>
              <a:rPr lang="en-US" altLang="zh-TW" dirty="0">
                <a:latin typeface="微軟正黑體" panose="020B0604030504040204" pitchFamily="34" charset="-120"/>
                <a:ea typeface="微軟正黑體" panose="020B0604030504040204" pitchFamily="34" charset="-120"/>
              </a:rPr>
              <a:t>170</a:t>
            </a:r>
            <a:r>
              <a:rPr lang="zh-TW" altLang="en-US" dirty="0">
                <a:latin typeface="微軟正黑體" panose="020B0604030504040204" pitchFamily="34" charset="-120"/>
                <a:ea typeface="微軟正黑體" panose="020B0604030504040204" pitchFamily="34" charset="-120"/>
              </a:rPr>
              <a:t>次方，可能變化數目比全宇宙所有物質的原子總數（十的八十次方）還要多。</a:t>
            </a:r>
            <a:endParaRPr lang="en-US" altLang="zh-TW"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舉西洋棋為例，每步棋僅有</a:t>
            </a:r>
            <a:r>
              <a:rPr lang="en-US" altLang="zh-TW" dirty="0">
                <a:latin typeface="微軟正黑體" panose="020B0604030504040204" pitchFamily="34" charset="-120"/>
                <a:ea typeface="微軟正黑體" panose="020B0604030504040204" pitchFamily="34" charset="-120"/>
              </a:rPr>
              <a:t>20</a:t>
            </a:r>
            <a:r>
              <a:rPr lang="zh-TW" altLang="en-US" dirty="0">
                <a:latin typeface="微軟正黑體" panose="020B0604030504040204" pitchFamily="34" charset="-120"/>
                <a:ea typeface="微軟正黑體" panose="020B0604030504040204" pitchFamily="34" charset="-120"/>
              </a:rPr>
              <a:t>種步法，而圍棋每步棋卻高達</a:t>
            </a:r>
            <a:r>
              <a:rPr lang="en-US" altLang="zh-TW" dirty="0">
                <a:latin typeface="微軟正黑體" panose="020B0604030504040204" pitchFamily="34" charset="-120"/>
                <a:ea typeface="微軟正黑體" panose="020B0604030504040204" pitchFamily="34" charset="-120"/>
              </a:rPr>
              <a:t>200</a:t>
            </a:r>
            <a:r>
              <a:rPr lang="zh-TW" altLang="en-US" dirty="0">
                <a:latin typeface="微軟正黑體" panose="020B0604030504040204" pitchFamily="34" charset="-120"/>
                <a:ea typeface="微軟正黑體" panose="020B0604030504040204" pitchFamily="34" charset="-120"/>
              </a:rPr>
              <a:t>種。</a:t>
            </a:r>
            <a:endParaRPr lang="en-US" altLang="zh-TW"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即使出動全世界的電腦同時全力運作一百萬年，這樣運算能力也還不足以運算出所有棋局的變化。</a:t>
            </a:r>
            <a:endParaRPr lang="en-US" altLang="zh-TW" dirty="0">
              <a:latin typeface="微軟正黑體" panose="020B0604030504040204" pitchFamily="34" charset="-120"/>
              <a:ea typeface="微軟正黑體" panose="020B0604030504040204" pitchFamily="34" charset="-120"/>
            </a:endParaRPr>
          </a:p>
          <a:p>
            <a:pPr marL="0" indent="0">
              <a:buFont typeface="Arial" panose="020B0604020202020204" pitchFamily="34" charset="0"/>
              <a:buNone/>
            </a:pPr>
            <a:r>
              <a:rPr lang="zh-TW" altLang="en-US" dirty="0">
                <a:latin typeface="微軟正黑體" panose="020B0604030504040204" pitchFamily="34" charset="-120"/>
                <a:ea typeface="微軟正黑體" panose="020B0604030504040204" pitchFamily="34" charset="-120"/>
              </a:rPr>
              <a:t>→因此過去一遇到圍棋遊戲就像踢到鐵板，是很難破解的關卡，而打敗職業棋士一直是人工智慧的一大挑戰。</a:t>
            </a:r>
            <a:endParaRPr lang="en-US" altLang="zh-TW" dirty="0">
              <a:latin typeface="微軟正黑體" panose="020B0604030504040204" pitchFamily="34" charset="-120"/>
              <a:ea typeface="微軟正黑體" panose="020B0604030504040204" pitchFamily="34" charset="-120"/>
            </a:endParaRPr>
          </a:p>
          <a:p>
            <a:pPr marL="0" indent="0">
              <a:buFont typeface="Arial" panose="020B0604020202020204" pitchFamily="34" charset="0"/>
              <a:buNone/>
            </a:pPr>
            <a:r>
              <a:rPr lang="zh-TW" altLang="en-US" dirty="0">
                <a:latin typeface="微軟正黑體" panose="020B0604030504040204" pitchFamily="34" charset="-120"/>
                <a:ea typeface="微軟正黑體" panose="020B0604030504040204" pitchFamily="34" charset="-120"/>
              </a:rPr>
              <a:t>→但是</a:t>
            </a:r>
            <a:r>
              <a:rPr lang="en-US" altLang="zh-TW" dirty="0">
                <a:latin typeface="微軟正黑體" panose="020B0604030504040204" pitchFamily="34" charset="-120"/>
                <a:ea typeface="微軟正黑體" panose="020B0604030504040204" pitchFamily="34" charset="-120"/>
              </a:rPr>
              <a:t>AlphaGo</a:t>
            </a:r>
            <a:r>
              <a:rPr lang="zh-TW" altLang="en-US" dirty="0">
                <a:latin typeface="微軟正黑體" panose="020B0604030504040204" pitchFamily="34" charset="-120"/>
                <a:ea typeface="微軟正黑體" panose="020B0604030504040204" pitchFamily="34" charset="-120"/>
              </a:rPr>
              <a:t>怎麼解決問題的？</a:t>
            </a:r>
            <a:endParaRPr lang="en-US" altLang="zh-TW" dirty="0">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8</a:t>
            </a:fld>
            <a:endParaRPr lang="zh-TW" altLang="en-US"/>
          </a:p>
        </p:txBody>
      </p:sp>
    </p:spTree>
    <p:extLst>
      <p:ext uri="{BB962C8B-B14F-4D97-AF65-F5344CB8AC3E}">
        <p14:creationId xmlns:p14="http://schemas.microsoft.com/office/powerpoint/2010/main" val="2912543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dirty="0">
                <a:solidFill>
                  <a:srgbClr val="000000"/>
                </a:solidFill>
                <a:effectLst/>
                <a:latin typeface="微軟正黑體" panose="020B0604030504040204" pitchFamily="34" charset="-120"/>
                <a:ea typeface="微軟正黑體" panose="020B0604030504040204" pitchFamily="34" charset="-120"/>
              </a:rPr>
              <a:t>AlphaGo</a:t>
            </a:r>
            <a:r>
              <a:rPr lang="zh-TW" altLang="en-US" sz="1200" b="0" i="0" dirty="0">
                <a:solidFill>
                  <a:srgbClr val="000000"/>
                </a:solidFill>
                <a:effectLst/>
                <a:latin typeface="微軟正黑體" panose="020B0604030504040204" pitchFamily="34" charset="-120"/>
                <a:ea typeface="微軟正黑體" panose="020B0604030504040204" pitchFamily="34" charset="-120"/>
              </a:rPr>
              <a:t>下棋主要分成三個步驟：</a:t>
            </a:r>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pPr marL="228600" indent="-228600">
              <a:buFont typeface="+mj-lt"/>
              <a:buAutoNum type="arabicPeriod"/>
            </a:pPr>
            <a:r>
              <a:rPr lang="zh-TW" altLang="en-US" sz="1200" b="0" i="0" dirty="0">
                <a:solidFill>
                  <a:srgbClr val="000000"/>
                </a:solidFill>
                <a:effectLst/>
                <a:latin typeface="微軟正黑體" panose="020B0604030504040204" pitchFamily="34" charset="-120"/>
                <a:ea typeface="微軟正黑體" panose="020B0604030504040204" pitchFamily="34" charset="-120"/>
              </a:rPr>
              <a:t>第一步會掃描棋子擺放情況並從中找出可行的落點，</a:t>
            </a:r>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pPr marL="228600" indent="-228600">
              <a:buFont typeface="+mj-lt"/>
              <a:buAutoNum type="arabicPeriod"/>
            </a:pPr>
            <a:r>
              <a:rPr lang="zh-TW" altLang="en-US" sz="1200" b="0" i="0" dirty="0">
                <a:solidFill>
                  <a:srgbClr val="000000"/>
                </a:solidFill>
                <a:effectLst/>
                <a:latin typeface="微軟正黑體" panose="020B0604030504040204" pitchFamily="34" charset="-120"/>
                <a:ea typeface="微軟正黑體" panose="020B0604030504040204" pitchFamily="34" charset="-120"/>
              </a:rPr>
              <a:t>第二步從每個可行的落點建構出預測棋步的樹狀圖，</a:t>
            </a:r>
            <a:endParaRPr lang="en-US" altLang="zh-TW" sz="1200" b="0" i="0" dirty="0">
              <a:solidFill>
                <a:srgbClr val="000000"/>
              </a:solidFill>
              <a:effectLst/>
              <a:latin typeface="微軟正黑體" panose="020B0604030504040204" pitchFamily="34" charset="-120"/>
              <a:ea typeface="微軟正黑體" panose="020B0604030504040204" pitchFamily="34" charset="-120"/>
            </a:endParaRPr>
          </a:p>
          <a:p>
            <a:pPr marL="228600" indent="-228600">
              <a:buFont typeface="+mj-lt"/>
              <a:buAutoNum type="arabicPeriod"/>
            </a:pPr>
            <a:r>
              <a:rPr lang="zh-TW" altLang="en-US" sz="1200" b="0" i="0" dirty="0">
                <a:solidFill>
                  <a:srgbClr val="000000"/>
                </a:solidFill>
                <a:effectLst/>
                <a:latin typeface="微軟正黑體" panose="020B0604030504040204" pitchFamily="34" charset="-120"/>
                <a:ea typeface="微軟正黑體" panose="020B0604030504040204" pitchFamily="34" charset="-120"/>
              </a:rPr>
              <a:t>第三步在對每個樹狀的分支計算勝率並找出最大獲勝機率的落點。</a:t>
            </a:r>
            <a:endParaRPr lang="zh-TW" altLang="en-US" sz="1200" dirty="0">
              <a:latin typeface="微軟正黑體" panose="020B0604030504040204" pitchFamily="34" charset="-120"/>
              <a:ea typeface="微軟正黑體" panose="020B0604030504040204" pitchFamily="34" charset="-120"/>
            </a:endParaRPr>
          </a:p>
        </p:txBody>
      </p:sp>
      <p:sp>
        <p:nvSpPr>
          <p:cNvPr id="4" name="投影片編號版面配置區 3"/>
          <p:cNvSpPr>
            <a:spLocks noGrp="1"/>
          </p:cNvSpPr>
          <p:nvPr>
            <p:ph type="sldNum" sz="quarter" idx="5"/>
          </p:nvPr>
        </p:nvSpPr>
        <p:spPr/>
        <p:txBody>
          <a:bodyPr/>
          <a:lstStyle/>
          <a:p>
            <a:fld id="{75A29F80-A60E-45CF-81A8-5CC69D4E0B6A}" type="slidenum">
              <a:rPr lang="zh-TW" altLang="en-US" smtClean="0"/>
              <a:t>9</a:t>
            </a:fld>
            <a:endParaRPr lang="zh-TW" altLang="en-US"/>
          </a:p>
        </p:txBody>
      </p:sp>
    </p:spTree>
    <p:extLst>
      <p:ext uri="{BB962C8B-B14F-4D97-AF65-F5344CB8AC3E}">
        <p14:creationId xmlns:p14="http://schemas.microsoft.com/office/powerpoint/2010/main" val="34683222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612648" y="557783"/>
            <a:ext cx="10969752" cy="313080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612648" y="3902206"/>
            <a:ext cx="10969752" cy="2240529"/>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79C5A860-F335-4252-AA00-24FB67ED2982}" type="datetime1">
              <a:rPr lang="en-US" smtClean="0"/>
              <a:t>4/20/2023</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17757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46AB1048-0047-48CA-88BA-D69B470942CF}" type="datetime1">
              <a:rPr lang="en-US" smtClean="0"/>
              <a:t>4/20/2023</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44343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557784"/>
            <a:ext cx="2854452" cy="56434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612648" y="557784"/>
            <a:ext cx="7734300" cy="56434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5BD83879-648C-49A9-81A2-0EF5946532D0}" type="datetime1">
              <a:rPr lang="en-US" smtClean="0"/>
              <a:t>4/20/2023</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642218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D04BC802-30E3-4658-9CCA-F873646FEC67}" type="datetime1">
              <a:rPr lang="en-US" smtClean="0"/>
              <a:t>4/20/2023</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323818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612648" y="557784"/>
            <a:ext cx="10969752" cy="31464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612648" y="3902207"/>
            <a:ext cx="10969752" cy="2187443"/>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AB227A3-19CE-4153-81CE-64EB7AB094B3}" type="datetime1">
              <a:rPr lang="en-US" smtClean="0"/>
              <a:t>4/20/2023</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226328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609600"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2"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B819A100-10F6-477E-8847-29D479EF1C92}" type="datetime1">
              <a:rPr lang="en-US" smtClean="0"/>
              <a:t>4/20/2023</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48731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609600" y="365125"/>
            <a:ext cx="1074578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609600" y="1895096"/>
            <a:ext cx="5387975"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609600" y="2842211"/>
            <a:ext cx="5387975"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67890" y="1895096"/>
            <a:ext cx="541451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67890" y="2842211"/>
            <a:ext cx="5414510"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5DF128AB-198A-495F-8475-FDB360C9873F}" type="datetime1">
              <a:rPr lang="en-US" smtClean="0"/>
              <a:t>4/20/2023</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937532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21A235E-F8FD-479F-9FC7-18BE84110877}" type="datetime1">
              <a:rPr lang="en-US" smtClean="0"/>
              <a:t>4/20/2023</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619827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E890F09B-68DA-462E-9DB4-4C9ADAB8CBCC}" type="datetime1">
              <a:rPr lang="en-US" smtClean="0"/>
              <a:t>4/20/2023</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629006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612649" y="457199"/>
            <a:ext cx="4970822" cy="2660205"/>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6096000" y="457200"/>
            <a:ext cx="5483352" cy="574400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612649" y="3329989"/>
            <a:ext cx="4970822" cy="287121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7AC4E36-FABE-47EB-AA7F-C19A93824617}" type="datetime1">
              <a:rPr lang="en-US" smtClean="0"/>
              <a:t>4/20/2023</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93027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612649" y="457199"/>
            <a:ext cx="4970822" cy="26674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6096000" y="457199"/>
            <a:ext cx="5483352" cy="54038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612649" y="3322708"/>
            <a:ext cx="4970822" cy="254628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F199CE6B-5DE6-4A2D-B72E-5E8969F9F56F}" type="datetime1">
              <a:rPr lang="en-US" smtClean="0"/>
              <a:t>4/20/2023</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106953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Lst>
          </p:cNvPr>
          <p:cNvSpPr/>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609600" y="557784"/>
            <a:ext cx="10972800"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609600" y="2106204"/>
            <a:ext cx="10972800" cy="40365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609600" y="6356350"/>
            <a:ext cx="2743200" cy="365125"/>
          </a:xfrm>
          <a:prstGeom prst="rect">
            <a:avLst/>
          </a:prstGeom>
        </p:spPr>
        <p:txBody>
          <a:bodyPr vert="horz" lIns="91440" tIns="45720" rIns="91440" bIns="45720" rtlCol="0" anchor="ctr"/>
          <a:lstStyle>
            <a:lvl1pPr algn="l">
              <a:defRPr lang="en-US" sz="800" kern="1200" cap="all" spc="200" smtClean="0">
                <a:solidFill>
                  <a:schemeClr val="tx1"/>
                </a:solidFill>
                <a:latin typeface="+mn-lt"/>
                <a:ea typeface="+mn-ea"/>
                <a:cs typeface="Segoe UI Semilight" panose="020B0402040204020203" pitchFamily="34" charset="0"/>
              </a:defRPr>
            </a:lvl1pPr>
          </a:lstStyle>
          <a:p>
            <a:fld id="{F481A142-DA77-4A5F-AD1F-14E6C18F0F5F}" type="datetime1">
              <a:rPr lang="en-US" smtClean="0"/>
              <a:t>4/20/2023</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800" kern="1200" cap="all" spc="200" dirty="0">
                <a:solidFill>
                  <a:schemeClr val="tx1"/>
                </a:solidFill>
                <a:latin typeface="+mn-lt"/>
                <a:ea typeface="+mn-ea"/>
                <a:cs typeface="Segoe UI Semilight" panose="020B0402040204020203" pitchFamily="34" charset="0"/>
              </a:defRPr>
            </a:lvl1pPr>
          </a:lstStyle>
          <a:p>
            <a:endParaRPr lang="en-US" dirty="0"/>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10134600" y="6356350"/>
            <a:ext cx="1447800" cy="365125"/>
          </a:xfrm>
          <a:prstGeom prst="rect">
            <a:avLst/>
          </a:prstGeom>
        </p:spPr>
        <p:txBody>
          <a:bodyPr vert="horz" lIns="91440" tIns="45720" rIns="91440" bIns="45720" rtlCol="0" anchor="ctr"/>
          <a:lstStyle>
            <a:lvl1pPr algn="r">
              <a:defRPr lang="en-US" sz="800" kern="1200" cap="all" spc="200" smtClean="0">
                <a:solidFill>
                  <a:schemeClr val="tx1"/>
                </a:solidFill>
                <a:latin typeface="+mn-lt"/>
                <a:ea typeface="+mn-ea"/>
                <a:cs typeface="Segoe UI Semilight" panose="020B0402040204020203" pitchFamily="34" charset="0"/>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3293209882"/>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1" name="Background Fill">
            <a:extLst>
              <a:ext uri="{FF2B5EF4-FFF2-40B4-BE49-F238E27FC236}">
                <a16:creationId xmlns:a16="http://schemas.microsoft.com/office/drawing/2014/main" id="{68CA250C-CF5A-4736-9249-D6111F7C5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Facebook 研究員解析演算法技術：AlphaGo 為什麼這麼厲害？ | TechNews 科技新報">
            <a:extLst>
              <a:ext uri="{FF2B5EF4-FFF2-40B4-BE49-F238E27FC236}">
                <a16:creationId xmlns:a16="http://schemas.microsoft.com/office/drawing/2014/main" id="{BB004440-E26B-4CC6-F69A-D71E7B774A39}"/>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t="3641" b="7427"/>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07EC7751-495D-487E-B212-AB1DD0DB1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
            <a:ext cx="12188952" cy="3126610"/>
          </a:xfrm>
          <a:prstGeom prst="rect">
            <a:avLst/>
          </a:prstGeom>
          <a:gradFill>
            <a:gsLst>
              <a:gs pos="100000">
                <a:srgbClr val="000000">
                  <a:alpha val="0"/>
                </a:srgbClr>
              </a:gs>
              <a:gs pos="0">
                <a:schemeClr val="tx1"/>
              </a:gs>
              <a:gs pos="36200">
                <a:srgbClr val="000000">
                  <a:alpha val="33000"/>
                </a:srgbClr>
              </a:gs>
              <a:gs pos="0">
                <a:srgbClr val="000000">
                  <a:alpha val="5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C3A7902C-B6CD-FE55-D669-2CC339079B61}"/>
              </a:ext>
            </a:extLst>
          </p:cNvPr>
          <p:cNvSpPr>
            <a:spLocks noGrp="1"/>
          </p:cNvSpPr>
          <p:nvPr>
            <p:ph type="ctrTitle"/>
          </p:nvPr>
        </p:nvSpPr>
        <p:spPr>
          <a:xfrm>
            <a:off x="609600" y="257786"/>
            <a:ext cx="6302803" cy="1305518"/>
          </a:xfrm>
        </p:spPr>
        <p:txBody>
          <a:bodyPr anchor="t">
            <a:noAutofit/>
          </a:bodyPr>
          <a:lstStyle/>
          <a:p>
            <a:r>
              <a:rPr lang="en-US" altLang="zh-TW" sz="8000" dirty="0">
                <a:solidFill>
                  <a:srgbClr val="FFFFFF"/>
                </a:solidFill>
                <a:latin typeface="Calibri" panose="020F0502020204030204" pitchFamily="34" charset="0"/>
                <a:cs typeface="Calibri" panose="020F0502020204030204" pitchFamily="34" charset="0"/>
              </a:rPr>
              <a:t>AlphaGo</a:t>
            </a:r>
            <a:endParaRPr lang="zh-TW" altLang="en-US" sz="8000" dirty="0">
              <a:solidFill>
                <a:srgbClr val="FFFFFF"/>
              </a:solidFill>
              <a:latin typeface="Calibri" panose="020F0502020204030204" pitchFamily="34" charset="0"/>
              <a:cs typeface="Calibri" panose="020F0502020204030204" pitchFamily="34" charset="0"/>
            </a:endParaRPr>
          </a:p>
        </p:txBody>
      </p:sp>
      <p:sp>
        <p:nvSpPr>
          <p:cNvPr id="1035" name="Rectangle 1034">
            <a:extLst>
              <a:ext uri="{FF2B5EF4-FFF2-40B4-BE49-F238E27FC236}">
                <a16:creationId xmlns:a16="http://schemas.microsoft.com/office/drawing/2014/main" id="{8A00DF8D-2CBA-449E-B29E-B111149DF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02" y="4142197"/>
            <a:ext cx="12191999" cy="2715800"/>
          </a:xfrm>
          <a:prstGeom prst="rect">
            <a:avLst/>
          </a:prstGeom>
          <a:gradFill>
            <a:gsLst>
              <a:gs pos="100000">
                <a:srgbClr val="000000">
                  <a:alpha val="0"/>
                </a:srgbClr>
              </a:gs>
              <a:gs pos="0">
                <a:schemeClr val="tx1"/>
              </a:gs>
              <a:gs pos="55000">
                <a:srgbClr val="000000">
                  <a:alpha val="37000"/>
                </a:srgbClr>
              </a:gs>
              <a:gs pos="0">
                <a:srgbClr val="000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副標題 2">
            <a:extLst>
              <a:ext uri="{FF2B5EF4-FFF2-40B4-BE49-F238E27FC236}">
                <a16:creationId xmlns:a16="http://schemas.microsoft.com/office/drawing/2014/main" id="{5CCD04D0-7420-DFA8-A7EC-6643D9CCE0D1}"/>
              </a:ext>
            </a:extLst>
          </p:cNvPr>
          <p:cNvSpPr>
            <a:spLocks noGrp="1"/>
          </p:cNvSpPr>
          <p:nvPr>
            <p:ph type="subTitle" idx="1"/>
          </p:nvPr>
        </p:nvSpPr>
        <p:spPr>
          <a:xfrm>
            <a:off x="7637498" y="4683777"/>
            <a:ext cx="3944901" cy="1632640"/>
          </a:xfrm>
        </p:spPr>
        <p:txBody>
          <a:bodyPr anchor="b">
            <a:normAutofit/>
          </a:bodyPr>
          <a:lstStyle/>
          <a:p>
            <a:r>
              <a:rPr lang="zh-TW" altLang="en-US" dirty="0">
                <a:solidFill>
                  <a:srgbClr val="FFFFFF"/>
                </a:solidFill>
                <a:latin typeface="微軟正黑體" panose="020B0604030504040204" pitchFamily="34" charset="-120"/>
                <a:ea typeface="微軟正黑體" panose="020B0604030504040204" pitchFamily="34" charset="-120"/>
                <a:cs typeface="Calibri" panose="020F0502020204030204" pitchFamily="34" charset="0"/>
              </a:rPr>
              <a:t>創新</a:t>
            </a:r>
            <a:r>
              <a:rPr lang="en-US" altLang="zh-TW" dirty="0">
                <a:solidFill>
                  <a:srgbClr val="FFFFFF"/>
                </a:solidFill>
                <a:latin typeface="微軟正黑體" panose="020B0604030504040204" pitchFamily="34" charset="-120"/>
                <a:ea typeface="微軟正黑體" panose="020B0604030504040204" pitchFamily="34" charset="-120"/>
                <a:cs typeface="Calibri" panose="020F0502020204030204" pitchFamily="34" charset="0"/>
              </a:rPr>
              <a:t>AI</a:t>
            </a:r>
            <a:r>
              <a:rPr lang="zh-TW" altLang="en-US" dirty="0">
                <a:solidFill>
                  <a:srgbClr val="FFFFFF"/>
                </a:solidFill>
                <a:latin typeface="微軟正黑體" panose="020B0604030504040204" pitchFamily="34" charset="-120"/>
                <a:ea typeface="微軟正黑體" panose="020B0604030504040204" pitchFamily="34" charset="-120"/>
                <a:cs typeface="Calibri" panose="020F0502020204030204" pitchFamily="34" charset="0"/>
              </a:rPr>
              <a:t>碩一</a:t>
            </a:r>
            <a:endParaRPr lang="en-US" altLang="zh-TW" dirty="0">
              <a:solidFill>
                <a:srgbClr val="FFFFFF"/>
              </a:solidFill>
              <a:latin typeface="微軟正黑體" panose="020B0604030504040204" pitchFamily="34" charset="-120"/>
              <a:ea typeface="微軟正黑體" panose="020B0604030504040204" pitchFamily="34" charset="-120"/>
              <a:cs typeface="Calibri" panose="020F0502020204030204" pitchFamily="34" charset="0"/>
            </a:endParaRPr>
          </a:p>
          <a:p>
            <a:r>
              <a:rPr lang="en-US" altLang="zh-TW" dirty="0">
                <a:solidFill>
                  <a:srgbClr val="FFFFFF"/>
                </a:solidFill>
                <a:latin typeface="微軟正黑體" panose="020B0604030504040204" pitchFamily="34" charset="-120"/>
                <a:ea typeface="微軟正黑體" panose="020B0604030504040204" pitchFamily="34" charset="-120"/>
                <a:cs typeface="Calibri" panose="020F0502020204030204" pitchFamily="34" charset="0"/>
              </a:rPr>
              <a:t>111C71008</a:t>
            </a:r>
          </a:p>
          <a:p>
            <a:r>
              <a:rPr lang="zh-TW" altLang="en-US" dirty="0">
                <a:solidFill>
                  <a:srgbClr val="FFFFFF"/>
                </a:solidFill>
                <a:latin typeface="微軟正黑體" panose="020B0604030504040204" pitchFamily="34" charset="-120"/>
                <a:ea typeface="微軟正黑體" panose="020B0604030504040204" pitchFamily="34" charset="-120"/>
                <a:cs typeface="Calibri" panose="020F0502020204030204" pitchFamily="34" charset="0"/>
              </a:rPr>
              <a:t>何哲平</a:t>
            </a:r>
          </a:p>
        </p:txBody>
      </p:sp>
    </p:spTree>
    <p:extLst>
      <p:ext uri="{BB962C8B-B14F-4D97-AF65-F5344CB8AC3E}">
        <p14:creationId xmlns:p14="http://schemas.microsoft.com/office/powerpoint/2010/main" val="1007224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81" name="Rectangle 3080">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3" name="Freeform: Shape 3082">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085"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5C7BC1E0-1C8D-47CB-B48A-D3D0D2EF0E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9" name="Freeform: Shape 3088">
            <a:extLst>
              <a:ext uri="{FF2B5EF4-FFF2-40B4-BE49-F238E27FC236}">
                <a16:creationId xmlns:a16="http://schemas.microsoft.com/office/drawing/2014/main" id="{3AD1C04B-04EF-43BA-B2AB-6F52AF8B9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1"/>
            <a:ext cx="6939937" cy="6453893"/>
          </a:xfrm>
          <a:custGeom>
            <a:avLst/>
            <a:gdLst>
              <a:gd name="connsiteX0" fmla="*/ 111814 w 4695433"/>
              <a:gd name="connsiteY0" fmla="*/ 3049004 h 4582435"/>
              <a:gd name="connsiteX1" fmla="*/ 297409 w 4695433"/>
              <a:gd name="connsiteY1" fmla="*/ 3091902 h 4582435"/>
              <a:gd name="connsiteX2" fmla="*/ 416673 w 4695433"/>
              <a:gd name="connsiteY2" fmla="*/ 3537003 h 4582435"/>
              <a:gd name="connsiteX3" fmla="*/ 31751 w 4695433"/>
              <a:gd name="connsiteY3" fmla="*/ 3683368 h 4582435"/>
              <a:gd name="connsiteX4" fmla="*/ 0 w 4695433"/>
              <a:gd name="connsiteY4" fmla="*/ 3669070 h 4582435"/>
              <a:gd name="connsiteX5" fmla="*/ 0 w 4695433"/>
              <a:gd name="connsiteY5" fmla="*/ 3079852 h 4582435"/>
              <a:gd name="connsiteX6" fmla="*/ 35156 w 4695433"/>
              <a:gd name="connsiteY6" fmla="*/ 3063756 h 4582435"/>
              <a:gd name="connsiteX7" fmla="*/ 111814 w 4695433"/>
              <a:gd name="connsiteY7" fmla="*/ 3049004 h 4582435"/>
              <a:gd name="connsiteX8" fmla="*/ 0 w 4695433"/>
              <a:gd name="connsiteY8" fmla="*/ 0 h 4582435"/>
              <a:gd name="connsiteX9" fmla="*/ 4695433 w 4695433"/>
              <a:gd name="connsiteY9" fmla="*/ 0 h 4582435"/>
              <a:gd name="connsiteX10" fmla="*/ 4663044 w 4695433"/>
              <a:gd name="connsiteY10" fmla="*/ 68762 h 4582435"/>
              <a:gd name="connsiteX11" fmla="*/ 4571319 w 4695433"/>
              <a:gd name="connsiteY11" fmla="*/ 201411 h 4582435"/>
              <a:gd name="connsiteX12" fmla="*/ 4099777 w 4695433"/>
              <a:gd name="connsiteY12" fmla="*/ 504347 h 4582435"/>
              <a:gd name="connsiteX13" fmla="*/ 3811860 w 4695433"/>
              <a:gd name="connsiteY13" fmla="*/ 1682068 h 4582435"/>
              <a:gd name="connsiteX14" fmla="*/ 3167043 w 4695433"/>
              <a:gd name="connsiteY14" fmla="*/ 4278500 h 4582435"/>
              <a:gd name="connsiteX15" fmla="*/ 2640955 w 4695433"/>
              <a:gd name="connsiteY15" fmla="*/ 4485587 h 4582435"/>
              <a:gd name="connsiteX16" fmla="*/ 1495663 w 4695433"/>
              <a:gd name="connsiteY16" fmla="*/ 4435228 h 4582435"/>
              <a:gd name="connsiteX17" fmla="*/ 1020813 w 4695433"/>
              <a:gd name="connsiteY17" fmla="*/ 3838149 h 4582435"/>
              <a:gd name="connsiteX18" fmla="*/ 626404 w 4695433"/>
              <a:gd name="connsiteY18" fmla="*/ 3045292 h 4582435"/>
              <a:gd name="connsiteX19" fmla="*/ 147061 w 4695433"/>
              <a:gd name="connsiteY19" fmla="*/ 2765401 h 4582435"/>
              <a:gd name="connsiteX20" fmla="*/ 0 w 4695433"/>
              <a:gd name="connsiteY20" fmla="*/ 2736690 h 4582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95433" h="4582435">
                <a:moveTo>
                  <a:pt x="111814" y="3049004"/>
                </a:moveTo>
                <a:cubicBezTo>
                  <a:pt x="174417" y="3044581"/>
                  <a:pt x="238967" y="3058160"/>
                  <a:pt x="297409" y="3091902"/>
                </a:cubicBezTo>
                <a:cubicBezTo>
                  <a:pt x="453255" y="3181878"/>
                  <a:pt x="506651" y="3381158"/>
                  <a:pt x="416673" y="3537003"/>
                </a:cubicBezTo>
                <a:cubicBezTo>
                  <a:pt x="337943" y="3673368"/>
                  <a:pt x="175529" y="3731295"/>
                  <a:pt x="31751" y="3683368"/>
                </a:cubicBezTo>
                <a:lnTo>
                  <a:pt x="0" y="3669070"/>
                </a:lnTo>
                <a:lnTo>
                  <a:pt x="0" y="3079852"/>
                </a:lnTo>
                <a:lnTo>
                  <a:pt x="35156" y="3063756"/>
                </a:lnTo>
                <a:cubicBezTo>
                  <a:pt x="59982" y="3055817"/>
                  <a:pt x="85729" y="3050848"/>
                  <a:pt x="111814" y="3049004"/>
                </a:cubicBezTo>
                <a:close/>
                <a:moveTo>
                  <a:pt x="0" y="0"/>
                </a:moveTo>
                <a:lnTo>
                  <a:pt x="4695433" y="0"/>
                </a:lnTo>
                <a:lnTo>
                  <a:pt x="4663044" y="68762"/>
                </a:lnTo>
                <a:cubicBezTo>
                  <a:pt x="4636274" y="118744"/>
                  <a:pt x="4605467" y="163546"/>
                  <a:pt x="4571319" y="201411"/>
                </a:cubicBezTo>
                <a:cubicBezTo>
                  <a:pt x="4449886" y="335755"/>
                  <a:pt x="4268949" y="426743"/>
                  <a:pt x="4099777" y="504347"/>
                </a:cubicBezTo>
                <a:cubicBezTo>
                  <a:pt x="3604896" y="731933"/>
                  <a:pt x="3591784" y="1317548"/>
                  <a:pt x="3811860" y="1682068"/>
                </a:cubicBezTo>
                <a:cubicBezTo>
                  <a:pt x="4454413" y="2741008"/>
                  <a:pt x="4084752" y="3706193"/>
                  <a:pt x="3167043" y="4278500"/>
                </a:cubicBezTo>
                <a:cubicBezTo>
                  <a:pt x="3009772" y="4376529"/>
                  <a:pt x="2817700" y="4417630"/>
                  <a:pt x="2640955" y="4485587"/>
                </a:cubicBezTo>
                <a:cubicBezTo>
                  <a:pt x="2250950" y="4603206"/>
                  <a:pt x="1866703" y="4642930"/>
                  <a:pt x="1495663" y="4435228"/>
                </a:cubicBezTo>
                <a:cubicBezTo>
                  <a:pt x="1259049" y="4302759"/>
                  <a:pt x="1121911" y="4090107"/>
                  <a:pt x="1020813" y="3838149"/>
                </a:cubicBezTo>
                <a:cubicBezTo>
                  <a:pt x="910679" y="3564211"/>
                  <a:pt x="784571" y="3292847"/>
                  <a:pt x="626404" y="3045292"/>
                </a:cubicBezTo>
                <a:cubicBezTo>
                  <a:pt x="516355" y="2873268"/>
                  <a:pt x="336073" y="2807363"/>
                  <a:pt x="147061" y="2765401"/>
                </a:cubicBezTo>
                <a:lnTo>
                  <a:pt x="0" y="273669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標題 1">
            <a:extLst>
              <a:ext uri="{FF2B5EF4-FFF2-40B4-BE49-F238E27FC236}">
                <a16:creationId xmlns:a16="http://schemas.microsoft.com/office/drawing/2014/main" id="{0A35D102-B155-0ABA-2491-50D1DF34EB43}"/>
              </a:ext>
            </a:extLst>
          </p:cNvPr>
          <p:cNvSpPr>
            <a:spLocks noGrp="1"/>
          </p:cNvSpPr>
          <p:nvPr>
            <p:ph type="title"/>
          </p:nvPr>
        </p:nvSpPr>
        <p:spPr>
          <a:xfrm>
            <a:off x="609600" y="663960"/>
            <a:ext cx="4298417" cy="2539390"/>
          </a:xfrm>
        </p:spPr>
        <p:txBody>
          <a:bodyPr vert="horz" lIns="91440" tIns="45720" rIns="91440" bIns="45720" rtlCol="0" anchor="ctr">
            <a:normAutofit/>
          </a:bodyPr>
          <a:lstStyle/>
          <a:p>
            <a:r>
              <a:rPr lang="en-US" altLang="zh-TW" sz="5400" dirty="0">
                <a:latin typeface="Calibri" panose="020F0502020204030204" pitchFamily="34" charset="0"/>
                <a:cs typeface="Calibri" panose="020F0502020204030204" pitchFamily="34" charset="0"/>
              </a:rPr>
              <a:t>AlphaGo</a:t>
            </a:r>
            <a:br>
              <a:rPr lang="en-US" altLang="zh-TW" sz="5400" dirty="0">
                <a:latin typeface="Calibri" panose="020F0502020204030204" pitchFamily="34" charset="0"/>
                <a:cs typeface="Calibri" panose="020F0502020204030204" pitchFamily="34" charset="0"/>
              </a:rPr>
            </a:br>
            <a:r>
              <a:rPr lang="en-US" altLang="zh-TW" sz="5400" dirty="0">
                <a:latin typeface="Calibri" panose="020F0502020204030204" pitchFamily="34" charset="0"/>
                <a:cs typeface="Calibri" panose="020F0502020204030204" pitchFamily="34" charset="0"/>
              </a:rPr>
              <a:t>2 </a:t>
            </a:r>
            <a:r>
              <a:rPr lang="en-US" altLang="zh-TW" sz="5400" dirty="0" err="1">
                <a:latin typeface="Calibri" panose="020F0502020204030204" pitchFamily="34" charset="0"/>
                <a:cs typeface="Calibri" panose="020F0502020204030204" pitchFamily="34" charset="0"/>
              </a:rPr>
              <a:t>NetWorks</a:t>
            </a:r>
            <a:endParaRPr lang="en-US" altLang="zh-TW" sz="5400" dirty="0">
              <a:latin typeface="Calibri" panose="020F0502020204030204" pitchFamily="34" charset="0"/>
              <a:cs typeface="Calibri" panose="020F0502020204030204" pitchFamily="34" charset="0"/>
            </a:endParaRPr>
          </a:p>
        </p:txBody>
      </p:sp>
      <p:sp>
        <p:nvSpPr>
          <p:cNvPr id="3" name="內容版面配置區 2">
            <a:extLst>
              <a:ext uri="{FF2B5EF4-FFF2-40B4-BE49-F238E27FC236}">
                <a16:creationId xmlns:a16="http://schemas.microsoft.com/office/drawing/2014/main" id="{3437EACD-D87C-E889-5007-6E77CBE27269}"/>
              </a:ext>
            </a:extLst>
          </p:cNvPr>
          <p:cNvSpPr>
            <a:spLocks noGrp="1"/>
          </p:cNvSpPr>
          <p:nvPr>
            <p:ph idx="1"/>
          </p:nvPr>
        </p:nvSpPr>
        <p:spPr>
          <a:xfrm>
            <a:off x="1209409" y="3429000"/>
            <a:ext cx="4227871" cy="1368650"/>
          </a:xfrm>
        </p:spPr>
        <p:txBody>
          <a:bodyPr vert="horz" lIns="91440" tIns="45720" rIns="91440" bIns="45720" rtlCol="0" anchor="t">
            <a:normAutofit/>
          </a:bodyPr>
          <a:lstStyle/>
          <a:p>
            <a:pPr marL="514350" indent="-514350">
              <a:buFont typeface="+mj-lt"/>
              <a:buAutoNum type="arabicPeriod"/>
            </a:pPr>
            <a:r>
              <a:rPr lang="en-US" altLang="zh-TW" sz="2600" dirty="0">
                <a:latin typeface="Calibri" panose="020F0502020204030204" pitchFamily="34" charset="0"/>
                <a:cs typeface="Calibri" panose="020F0502020204030204" pitchFamily="34" charset="0"/>
              </a:rPr>
              <a:t>Policy </a:t>
            </a:r>
            <a:r>
              <a:rPr lang="en-US" altLang="zh-TW" sz="2600" dirty="0" err="1">
                <a:latin typeface="Calibri" panose="020F0502020204030204" pitchFamily="34" charset="0"/>
                <a:cs typeface="Calibri" panose="020F0502020204030204" pitchFamily="34" charset="0"/>
              </a:rPr>
              <a:t>NetWork</a:t>
            </a:r>
            <a:r>
              <a:rPr lang="en-US" altLang="zh-TW" sz="2600" dirty="0">
                <a:latin typeface="Calibri" panose="020F0502020204030204" pitchFamily="34" charset="0"/>
                <a:cs typeface="Calibri" panose="020F0502020204030204" pitchFamily="34" charset="0"/>
              </a:rPr>
              <a:t> </a:t>
            </a:r>
          </a:p>
          <a:p>
            <a:pPr marL="514350" indent="-514350">
              <a:buFont typeface="+mj-lt"/>
              <a:buAutoNum type="arabicPeriod"/>
            </a:pPr>
            <a:r>
              <a:rPr lang="en-US" altLang="zh-TW" sz="2600" dirty="0">
                <a:latin typeface="Calibri" panose="020F0502020204030204" pitchFamily="34" charset="0"/>
                <a:cs typeface="Calibri" panose="020F0502020204030204" pitchFamily="34" charset="0"/>
              </a:rPr>
              <a:t>Value </a:t>
            </a:r>
            <a:r>
              <a:rPr lang="en-US" altLang="zh-TW" sz="2600" dirty="0" err="1">
                <a:latin typeface="Calibri" panose="020F0502020204030204" pitchFamily="34" charset="0"/>
                <a:cs typeface="Calibri" panose="020F0502020204030204" pitchFamily="34" charset="0"/>
              </a:rPr>
              <a:t>NetWork</a:t>
            </a:r>
            <a:endParaRPr lang="en-US" altLang="zh-TW" sz="2600" dirty="0">
              <a:latin typeface="Calibri" panose="020F0502020204030204" pitchFamily="34" charset="0"/>
              <a:cs typeface="Calibri" panose="020F0502020204030204" pitchFamily="34" charset="0"/>
            </a:endParaRPr>
          </a:p>
        </p:txBody>
      </p:sp>
      <p:pic>
        <p:nvPicPr>
          <p:cNvPr id="3076" name="Picture 4">
            <a:extLst>
              <a:ext uri="{FF2B5EF4-FFF2-40B4-BE49-F238E27FC236}">
                <a16:creationId xmlns:a16="http://schemas.microsoft.com/office/drawing/2014/main" id="{A4816DBD-7A2A-020B-2AA9-6FD90CA6500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39" y="663959"/>
            <a:ext cx="4855204" cy="54248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2488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11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9" name="Rectangle 4112">
            <a:extLst>
              <a:ext uri="{FF2B5EF4-FFF2-40B4-BE49-F238E27FC236}">
                <a16:creationId xmlns:a16="http://schemas.microsoft.com/office/drawing/2014/main" id="{623B8252-9DAF-4317-A157-4D08E826BD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20" name="Group 4114">
            <a:extLst>
              <a:ext uri="{FF2B5EF4-FFF2-40B4-BE49-F238E27FC236}">
                <a16:creationId xmlns:a16="http://schemas.microsoft.com/office/drawing/2014/main" id="{15EF8A2A-9BE7-4739-B899-3711D8C4CD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49" y="0"/>
            <a:ext cx="12188951" cy="6858001"/>
            <a:chOff x="3049" y="0"/>
            <a:chExt cx="12188951" cy="6858001"/>
          </a:xfrm>
        </p:grpSpPr>
        <p:sp>
          <p:nvSpPr>
            <p:cNvPr id="4116" name="Freeform: Shape 4115">
              <a:extLst>
                <a:ext uri="{FF2B5EF4-FFF2-40B4-BE49-F238E27FC236}">
                  <a16:creationId xmlns:a16="http://schemas.microsoft.com/office/drawing/2014/main" id="{38C975BA-5C5B-4951-86E0-10E2ED224C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49" y="3172570"/>
              <a:ext cx="6023049" cy="3685431"/>
            </a:xfrm>
            <a:custGeom>
              <a:avLst/>
              <a:gdLst>
                <a:gd name="connsiteX0" fmla="*/ 0 w 6023049"/>
                <a:gd name="connsiteY0" fmla="*/ 6283 h 3685431"/>
                <a:gd name="connsiteX1" fmla="*/ 68397 w 6023049"/>
                <a:gd name="connsiteY1" fmla="*/ 13609 h 3685431"/>
                <a:gd name="connsiteX2" fmla="*/ 407879 w 6023049"/>
                <a:gd name="connsiteY2" fmla="*/ 456170 h 3685431"/>
                <a:gd name="connsiteX3" fmla="*/ 68397 w 6023049"/>
                <a:gd name="connsiteY3" fmla="*/ 898730 h 3685431"/>
                <a:gd name="connsiteX4" fmla="*/ 0 w 6023049"/>
                <a:gd name="connsiteY4" fmla="*/ 906056 h 3685431"/>
                <a:gd name="connsiteX5" fmla="*/ 4706615 w 6023049"/>
                <a:gd name="connsiteY5" fmla="*/ 921 h 3685431"/>
                <a:gd name="connsiteX6" fmla="*/ 5590945 w 6023049"/>
                <a:gd name="connsiteY6" fmla="*/ 343993 h 3685431"/>
                <a:gd name="connsiteX7" fmla="*/ 5561665 w 6023049"/>
                <a:gd name="connsiteY7" fmla="*/ 2132990 h 3685431"/>
                <a:gd name="connsiteX8" fmla="*/ 5077341 w 6023049"/>
                <a:gd name="connsiteY8" fmla="*/ 2534265 h 3685431"/>
                <a:gd name="connsiteX9" fmla="*/ 4946985 w 6023049"/>
                <a:gd name="connsiteY9" fmla="*/ 3044924 h 3685431"/>
                <a:gd name="connsiteX10" fmla="*/ 5109088 w 6023049"/>
                <a:gd name="connsiteY10" fmla="*/ 3529149 h 3685431"/>
                <a:gd name="connsiteX11" fmla="*/ 5149011 w 6023049"/>
                <a:gd name="connsiteY11" fmla="*/ 3685431 h 3685431"/>
                <a:gd name="connsiteX12" fmla="*/ 0 w 6023049"/>
                <a:gd name="connsiteY12" fmla="*/ 3685431 h 3685431"/>
                <a:gd name="connsiteX13" fmla="*/ 0 w 6023049"/>
                <a:gd name="connsiteY13" fmla="*/ 1060801 h 3685431"/>
                <a:gd name="connsiteX14" fmla="*/ 139131 w 6023049"/>
                <a:gd name="connsiteY14" fmla="*/ 1053680 h 3685431"/>
                <a:gd name="connsiteX15" fmla="*/ 581340 w 6023049"/>
                <a:gd name="connsiteY15" fmla="*/ 704022 h 3685431"/>
                <a:gd name="connsiteX16" fmla="*/ 1634353 w 6023049"/>
                <a:gd name="connsiteY16" fmla="*/ 331954 h 3685431"/>
                <a:gd name="connsiteX17" fmla="*/ 2047167 w 6023049"/>
                <a:gd name="connsiteY17" fmla="*/ 648318 h 3685431"/>
                <a:gd name="connsiteX18" fmla="*/ 3083902 w 6023049"/>
                <a:gd name="connsiteY18" fmla="*/ 727732 h 3685431"/>
                <a:gd name="connsiteX19" fmla="*/ 3788996 w 6023049"/>
                <a:gd name="connsiteY19" fmla="*/ 246530 h 3685431"/>
                <a:gd name="connsiteX20" fmla="*/ 4706615 w 6023049"/>
                <a:gd name="connsiteY20" fmla="*/ 921 h 368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23049" h="3685431">
                  <a:moveTo>
                    <a:pt x="0" y="6283"/>
                  </a:moveTo>
                  <a:lnTo>
                    <a:pt x="68397" y="13609"/>
                  </a:lnTo>
                  <a:cubicBezTo>
                    <a:pt x="262139" y="55732"/>
                    <a:pt x="407879" y="237867"/>
                    <a:pt x="407879" y="456170"/>
                  </a:cubicBezTo>
                  <a:cubicBezTo>
                    <a:pt x="407879" y="674472"/>
                    <a:pt x="262139" y="856607"/>
                    <a:pt x="68397" y="898730"/>
                  </a:cubicBezTo>
                  <a:lnTo>
                    <a:pt x="0" y="906056"/>
                  </a:lnTo>
                  <a:close/>
                  <a:moveTo>
                    <a:pt x="4706615" y="921"/>
                  </a:moveTo>
                  <a:cubicBezTo>
                    <a:pt x="5009393" y="11879"/>
                    <a:pt x="5306622" y="120950"/>
                    <a:pt x="5590945" y="343993"/>
                  </a:cubicBezTo>
                  <a:cubicBezTo>
                    <a:pt x="6044330" y="699640"/>
                    <a:pt x="6289889" y="1603744"/>
                    <a:pt x="5561665" y="2132990"/>
                  </a:cubicBezTo>
                  <a:cubicBezTo>
                    <a:pt x="5393014" y="2255649"/>
                    <a:pt x="5235192" y="2395784"/>
                    <a:pt x="5077341" y="2534265"/>
                  </a:cubicBezTo>
                  <a:cubicBezTo>
                    <a:pt x="4927901" y="2665240"/>
                    <a:pt x="4884764" y="2848127"/>
                    <a:pt x="4946985" y="3044924"/>
                  </a:cubicBezTo>
                  <a:cubicBezTo>
                    <a:pt x="4998429" y="3206971"/>
                    <a:pt x="5061197" y="3366297"/>
                    <a:pt x="5109088" y="3529149"/>
                  </a:cubicBezTo>
                  <a:lnTo>
                    <a:pt x="5149011" y="3685431"/>
                  </a:lnTo>
                  <a:lnTo>
                    <a:pt x="0" y="3685431"/>
                  </a:lnTo>
                  <a:lnTo>
                    <a:pt x="0" y="1060801"/>
                  </a:lnTo>
                  <a:lnTo>
                    <a:pt x="139131" y="1053680"/>
                  </a:lnTo>
                  <a:cubicBezTo>
                    <a:pt x="341162" y="1036356"/>
                    <a:pt x="462984" y="861765"/>
                    <a:pt x="581340" y="704022"/>
                  </a:cubicBezTo>
                  <a:cubicBezTo>
                    <a:pt x="876480" y="310872"/>
                    <a:pt x="1238794" y="167499"/>
                    <a:pt x="1634353" y="331954"/>
                  </a:cubicBezTo>
                  <a:cubicBezTo>
                    <a:pt x="1787763" y="395732"/>
                    <a:pt x="1923503" y="525667"/>
                    <a:pt x="2047167" y="648318"/>
                  </a:cubicBezTo>
                  <a:cubicBezTo>
                    <a:pt x="2378974" y="977326"/>
                    <a:pt x="2750438" y="949604"/>
                    <a:pt x="3083902" y="727732"/>
                  </a:cubicBezTo>
                  <a:cubicBezTo>
                    <a:pt x="3320768" y="569738"/>
                    <a:pt x="3541982" y="382586"/>
                    <a:pt x="3788996" y="246530"/>
                  </a:cubicBezTo>
                  <a:cubicBezTo>
                    <a:pt x="4095512" y="77118"/>
                    <a:pt x="4403838" y="-10037"/>
                    <a:pt x="4706615" y="92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17" name="Freeform: Shape 4116">
              <a:extLst>
                <a:ext uri="{FF2B5EF4-FFF2-40B4-BE49-F238E27FC236}">
                  <a16:creationId xmlns:a16="http://schemas.microsoft.com/office/drawing/2014/main" id="{857DEC2B-A6F5-43B5-9EA7-9DD930FD17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74156" y="0"/>
              <a:ext cx="6717844" cy="3562393"/>
            </a:xfrm>
            <a:custGeom>
              <a:avLst/>
              <a:gdLst>
                <a:gd name="connsiteX0" fmla="*/ 385567 w 6717844"/>
                <a:gd name="connsiteY0" fmla="*/ 0 h 3562393"/>
                <a:gd name="connsiteX1" fmla="*/ 5410124 w 6717844"/>
                <a:gd name="connsiteY1" fmla="*/ 0 h 3562393"/>
                <a:gd name="connsiteX2" fmla="*/ 6678482 w 6717844"/>
                <a:gd name="connsiteY2" fmla="*/ 0 h 3562393"/>
                <a:gd name="connsiteX3" fmla="*/ 6714795 w 6717844"/>
                <a:gd name="connsiteY3" fmla="*/ 0 h 3562393"/>
                <a:gd name="connsiteX4" fmla="*/ 6714795 w 6717844"/>
                <a:gd name="connsiteY4" fmla="*/ 559991 h 3562393"/>
                <a:gd name="connsiteX5" fmla="*/ 6717844 w 6717844"/>
                <a:gd name="connsiteY5" fmla="*/ 563984 h 3562393"/>
                <a:gd name="connsiteX6" fmla="*/ 6717844 w 6717844"/>
                <a:gd name="connsiteY6" fmla="*/ 2075984 h 3562393"/>
                <a:gd name="connsiteX7" fmla="*/ 6708358 w 6717844"/>
                <a:gd name="connsiteY7" fmla="*/ 2091432 h 3562393"/>
                <a:gd name="connsiteX8" fmla="*/ 6549788 w 6717844"/>
                <a:gd name="connsiteY8" fmla="*/ 2266880 h 3562393"/>
                <a:gd name="connsiteX9" fmla="*/ 5371185 w 6717844"/>
                <a:gd name="connsiteY9" fmla="*/ 2568942 h 3562393"/>
                <a:gd name="connsiteX10" fmla="*/ 4577500 w 6717844"/>
                <a:gd name="connsiteY10" fmla="*/ 2914857 h 3562393"/>
                <a:gd name="connsiteX11" fmla="*/ 2821558 w 6717844"/>
                <a:gd name="connsiteY11" fmla="*/ 3392089 h 3562393"/>
                <a:gd name="connsiteX12" fmla="*/ 2492787 w 6717844"/>
                <a:gd name="connsiteY12" fmla="*/ 3123033 h 3562393"/>
                <a:gd name="connsiteX13" fmla="*/ 2487852 w 6717844"/>
                <a:gd name="connsiteY13" fmla="*/ 3117388 h 3562393"/>
                <a:gd name="connsiteX14" fmla="*/ 2242501 w 6717844"/>
                <a:gd name="connsiteY14" fmla="*/ 3030569 h 3562393"/>
                <a:gd name="connsiteX15" fmla="*/ 1027767 w 6717844"/>
                <a:gd name="connsiteY15" fmla="*/ 2845997 h 3562393"/>
                <a:gd name="connsiteX16" fmla="*/ 443056 w 6717844"/>
                <a:gd name="connsiteY16" fmla="*/ 2376618 h 3562393"/>
                <a:gd name="connsiteX17" fmla="*/ 362914 w 6717844"/>
                <a:gd name="connsiteY17" fmla="*/ 28204 h 3562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717844" h="3562393">
                  <a:moveTo>
                    <a:pt x="385567" y="0"/>
                  </a:moveTo>
                  <a:lnTo>
                    <a:pt x="5410124" y="0"/>
                  </a:lnTo>
                  <a:lnTo>
                    <a:pt x="6678482" y="0"/>
                  </a:lnTo>
                  <a:lnTo>
                    <a:pt x="6714795" y="0"/>
                  </a:lnTo>
                  <a:lnTo>
                    <a:pt x="6714795" y="559991"/>
                  </a:lnTo>
                  <a:lnTo>
                    <a:pt x="6717844" y="563984"/>
                  </a:lnTo>
                  <a:lnTo>
                    <a:pt x="6717844" y="2075984"/>
                  </a:lnTo>
                  <a:lnTo>
                    <a:pt x="6708358" y="2091432"/>
                  </a:lnTo>
                  <a:cubicBezTo>
                    <a:pt x="6661788" y="2153760"/>
                    <a:pt x="6608912" y="2212561"/>
                    <a:pt x="6549788" y="2266880"/>
                  </a:cubicBezTo>
                  <a:cubicBezTo>
                    <a:pt x="6232598" y="2559065"/>
                    <a:pt x="5789832" y="2672570"/>
                    <a:pt x="5371185" y="2568942"/>
                  </a:cubicBezTo>
                  <a:cubicBezTo>
                    <a:pt x="5058372" y="2492056"/>
                    <a:pt x="4737323" y="2635189"/>
                    <a:pt x="4577500" y="2914857"/>
                  </a:cubicBezTo>
                  <a:cubicBezTo>
                    <a:pt x="4224396" y="3531535"/>
                    <a:pt x="3438252" y="3745180"/>
                    <a:pt x="2821558" y="3392089"/>
                  </a:cubicBezTo>
                  <a:cubicBezTo>
                    <a:pt x="2697824" y="3321223"/>
                    <a:pt x="2586705" y="3230316"/>
                    <a:pt x="2492787" y="3123033"/>
                  </a:cubicBezTo>
                  <a:lnTo>
                    <a:pt x="2487852" y="3117388"/>
                  </a:lnTo>
                  <a:cubicBezTo>
                    <a:pt x="2427162" y="3047107"/>
                    <a:pt x="2333872" y="3014090"/>
                    <a:pt x="2242501" y="3030569"/>
                  </a:cubicBezTo>
                  <a:cubicBezTo>
                    <a:pt x="1821467" y="3105897"/>
                    <a:pt x="1395354" y="3036669"/>
                    <a:pt x="1027767" y="2845997"/>
                  </a:cubicBezTo>
                  <a:cubicBezTo>
                    <a:pt x="807215" y="2731593"/>
                    <a:pt x="607731" y="2573470"/>
                    <a:pt x="443056" y="2376618"/>
                  </a:cubicBezTo>
                  <a:cubicBezTo>
                    <a:pt x="-126044" y="1697526"/>
                    <a:pt x="-140525" y="722068"/>
                    <a:pt x="362914" y="2820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標題 1">
            <a:extLst>
              <a:ext uri="{FF2B5EF4-FFF2-40B4-BE49-F238E27FC236}">
                <a16:creationId xmlns:a16="http://schemas.microsoft.com/office/drawing/2014/main" id="{0A35D102-B155-0ABA-2491-50D1DF34EB43}"/>
              </a:ext>
            </a:extLst>
          </p:cNvPr>
          <p:cNvSpPr>
            <a:spLocks noGrp="1"/>
          </p:cNvSpPr>
          <p:nvPr>
            <p:ph type="title"/>
          </p:nvPr>
        </p:nvSpPr>
        <p:spPr>
          <a:xfrm>
            <a:off x="841248" y="552782"/>
            <a:ext cx="4438418" cy="2102954"/>
          </a:xfrm>
        </p:spPr>
        <p:txBody>
          <a:bodyPr anchor="ctr">
            <a:normAutofit/>
          </a:bodyPr>
          <a:lstStyle/>
          <a:p>
            <a:r>
              <a:rPr lang="en-US" altLang="zh-TW" dirty="0">
                <a:latin typeface="Calibri" panose="020F0502020204030204" pitchFamily="34" charset="0"/>
                <a:cs typeface="Calibri" panose="020F0502020204030204" pitchFamily="34" charset="0"/>
              </a:rPr>
              <a:t>AlphaGo </a:t>
            </a:r>
            <a:br>
              <a:rPr lang="en-US" altLang="zh-TW" dirty="0">
                <a:latin typeface="Calibri" panose="020F0502020204030204" pitchFamily="34" charset="0"/>
                <a:cs typeface="Calibri" panose="020F0502020204030204" pitchFamily="34" charset="0"/>
              </a:rPr>
            </a:br>
            <a:r>
              <a:rPr lang="en-US" altLang="zh-TW" dirty="0">
                <a:latin typeface="Calibri" panose="020F0502020204030204" pitchFamily="34" charset="0"/>
                <a:cs typeface="Calibri" panose="020F0502020204030204" pitchFamily="34" charset="0"/>
              </a:rPr>
              <a:t>Policy </a:t>
            </a:r>
            <a:r>
              <a:rPr lang="en-US" altLang="zh-TW" dirty="0" err="1">
                <a:latin typeface="Calibri" panose="020F0502020204030204" pitchFamily="34" charset="0"/>
                <a:cs typeface="Calibri" panose="020F0502020204030204" pitchFamily="34" charset="0"/>
              </a:rPr>
              <a:t>NetWork</a:t>
            </a:r>
            <a:r>
              <a:rPr lang="en-US" altLang="zh-TW" dirty="0">
                <a:latin typeface="Calibri" panose="020F0502020204030204" pitchFamily="34" charset="0"/>
                <a:cs typeface="Calibri" panose="020F0502020204030204" pitchFamily="34" charset="0"/>
              </a:rPr>
              <a:t> </a:t>
            </a:r>
            <a:endParaRPr lang="zh-TW" altLang="en-US" dirty="0">
              <a:latin typeface="Calibri" panose="020F0502020204030204" pitchFamily="34" charset="0"/>
              <a:cs typeface="Calibri" panose="020F0502020204030204" pitchFamily="34" charset="0"/>
            </a:endParaRPr>
          </a:p>
        </p:txBody>
      </p:sp>
      <p:sp>
        <p:nvSpPr>
          <p:cNvPr id="3" name="內容版面配置區 2">
            <a:extLst>
              <a:ext uri="{FF2B5EF4-FFF2-40B4-BE49-F238E27FC236}">
                <a16:creationId xmlns:a16="http://schemas.microsoft.com/office/drawing/2014/main" id="{3437EACD-D87C-E889-5007-6E77CBE27269}"/>
              </a:ext>
            </a:extLst>
          </p:cNvPr>
          <p:cNvSpPr>
            <a:spLocks noGrp="1"/>
          </p:cNvSpPr>
          <p:nvPr>
            <p:ph idx="1"/>
          </p:nvPr>
        </p:nvSpPr>
        <p:spPr>
          <a:xfrm>
            <a:off x="6165904" y="3562394"/>
            <a:ext cx="5906826" cy="3251002"/>
          </a:xfrm>
        </p:spPr>
        <p:txBody>
          <a:bodyPr anchor="t">
            <a:noAutofit/>
          </a:bodyPr>
          <a:lstStyle/>
          <a:p>
            <a:pPr marL="514350" indent="-514350">
              <a:lnSpc>
                <a:spcPct val="100000"/>
              </a:lnSpc>
              <a:buFont typeface="+mj-lt"/>
              <a:buAutoNum type="arabicPeriod"/>
            </a:pPr>
            <a:r>
              <a:rPr lang="en-US" altLang="zh-TW" sz="3500" dirty="0">
                <a:latin typeface="Calibri" panose="020F0502020204030204" pitchFamily="34" charset="0"/>
                <a:cs typeface="Calibri" panose="020F0502020204030204" pitchFamily="34" charset="0"/>
              </a:rPr>
              <a:t>Policy </a:t>
            </a:r>
            <a:r>
              <a:rPr lang="en-US" altLang="zh-TW" sz="3500" dirty="0" err="1">
                <a:latin typeface="Calibri" panose="020F0502020204030204" pitchFamily="34" charset="0"/>
                <a:cs typeface="Calibri" panose="020F0502020204030204" pitchFamily="34" charset="0"/>
              </a:rPr>
              <a:t>NetWork</a:t>
            </a:r>
            <a:r>
              <a:rPr lang="en-US" altLang="zh-TW" sz="3500" dirty="0">
                <a:latin typeface="Calibri" panose="020F0502020204030204" pitchFamily="34" charset="0"/>
                <a:cs typeface="Calibri" panose="020F0502020204030204" pitchFamily="34" charset="0"/>
              </a:rPr>
              <a:t>:</a:t>
            </a:r>
            <a:br>
              <a:rPr lang="en-US" altLang="zh-TW" sz="3500" dirty="0">
                <a:latin typeface="Calibri" panose="020F0502020204030204" pitchFamily="34" charset="0"/>
                <a:cs typeface="Calibri" panose="020F0502020204030204" pitchFamily="34" charset="0"/>
              </a:rPr>
            </a:br>
            <a:r>
              <a:rPr lang="en-US" altLang="zh-TW" sz="3500" dirty="0">
                <a:latin typeface="Calibri" panose="020F0502020204030204" pitchFamily="34" charset="0"/>
                <a:cs typeface="Calibri" panose="020F0502020204030204" pitchFamily="34" charset="0"/>
              </a:rPr>
              <a:t>decide next best move</a:t>
            </a:r>
          </a:p>
          <a:p>
            <a:pPr marL="742950" lvl="1" indent="-514350">
              <a:lnSpc>
                <a:spcPct val="100000"/>
              </a:lnSpc>
              <a:buFont typeface="Wingdings" panose="05000000000000000000" pitchFamily="2" charset="2"/>
              <a:buAutoNum type="circleNumWdWhitePlain"/>
            </a:pPr>
            <a:r>
              <a:rPr lang="en-US" altLang="zh-TW" sz="3300" dirty="0">
                <a:latin typeface="Calibri" panose="020F0502020204030204" pitchFamily="34" charset="0"/>
                <a:cs typeface="Calibri" panose="020F0502020204030204" pitchFamily="34" charset="0"/>
              </a:rPr>
              <a:t>Supervised Learning</a:t>
            </a:r>
            <a:br>
              <a:rPr lang="en-US" altLang="zh-TW" sz="3300" dirty="0">
                <a:latin typeface="Calibri" panose="020F0502020204030204" pitchFamily="34" charset="0"/>
                <a:cs typeface="Calibri" panose="020F0502020204030204" pitchFamily="34" charset="0"/>
              </a:rPr>
            </a:br>
            <a:r>
              <a:rPr lang="en-US" altLang="zh-TW" sz="3300" dirty="0">
                <a:latin typeface="Calibri" panose="020F0502020204030204" pitchFamily="34" charset="0"/>
                <a:cs typeface="Calibri" panose="020F0502020204030204" pitchFamily="34" charset="0"/>
              </a:rPr>
              <a:t>via many human players data.</a:t>
            </a:r>
          </a:p>
          <a:p>
            <a:pPr marL="742950" lvl="1" indent="-514350">
              <a:lnSpc>
                <a:spcPct val="100000"/>
              </a:lnSpc>
              <a:buFont typeface="Wingdings" panose="05000000000000000000" pitchFamily="2" charset="2"/>
              <a:buAutoNum type="circleNumWdWhitePlain"/>
            </a:pPr>
            <a:r>
              <a:rPr lang="en-US" altLang="zh-TW" sz="3300" dirty="0">
                <a:latin typeface="Calibri" panose="020F0502020204030204" pitchFamily="34" charset="0"/>
                <a:cs typeface="Calibri" panose="020F0502020204030204" pitchFamily="34" charset="0"/>
              </a:rPr>
              <a:t>Reinforcement Learning </a:t>
            </a:r>
            <a:br>
              <a:rPr lang="en-US" altLang="zh-TW" sz="3300" dirty="0">
                <a:latin typeface="Calibri" panose="020F0502020204030204" pitchFamily="34" charset="0"/>
                <a:cs typeface="Calibri" panose="020F0502020204030204" pitchFamily="34" charset="0"/>
              </a:rPr>
            </a:br>
            <a:r>
              <a:rPr lang="zh-TW" altLang="en-US" sz="3300" dirty="0">
                <a:latin typeface="Calibri" panose="020F0502020204030204" pitchFamily="34" charset="0"/>
                <a:cs typeface="Calibri" panose="020F0502020204030204" pitchFamily="34" charset="0"/>
              </a:rPr>
              <a:t>→ </a:t>
            </a:r>
            <a:r>
              <a:rPr lang="en-US" altLang="zh-TW" sz="3300" dirty="0">
                <a:latin typeface="Calibri" panose="020F0502020204030204" pitchFamily="34" charset="0"/>
                <a:cs typeface="Calibri" panose="020F0502020204030204" pitchFamily="34" charset="0"/>
              </a:rPr>
              <a:t>play with itself</a:t>
            </a:r>
          </a:p>
        </p:txBody>
      </p:sp>
      <p:pic>
        <p:nvPicPr>
          <p:cNvPr id="4106" name="Picture 10">
            <a:extLst>
              <a:ext uri="{FF2B5EF4-FFF2-40B4-BE49-F238E27FC236}">
                <a16:creationId xmlns:a16="http://schemas.microsoft.com/office/drawing/2014/main" id="{44DE0174-C020-C86E-178E-32F4E8DF27D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068348" y="44604"/>
            <a:ext cx="2909686" cy="2999678"/>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C477CCF0-C174-B1D3-E7F6-8F419FCFEE3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1714" r="32690"/>
          <a:stretch/>
        </p:blipFill>
        <p:spPr bwMode="auto">
          <a:xfrm>
            <a:off x="1729987" y="4089454"/>
            <a:ext cx="1638053" cy="2738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61732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11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9" name="Rectangle 4112">
            <a:extLst>
              <a:ext uri="{FF2B5EF4-FFF2-40B4-BE49-F238E27FC236}">
                <a16:creationId xmlns:a16="http://schemas.microsoft.com/office/drawing/2014/main" id="{623B8252-9DAF-4317-A157-4D08E826BD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20" name="Group 4114">
            <a:extLst>
              <a:ext uri="{FF2B5EF4-FFF2-40B4-BE49-F238E27FC236}">
                <a16:creationId xmlns:a16="http://schemas.microsoft.com/office/drawing/2014/main" id="{15EF8A2A-9BE7-4739-B899-3711D8C4CD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49" y="0"/>
            <a:ext cx="12188951" cy="6858001"/>
            <a:chOff x="3049" y="0"/>
            <a:chExt cx="12188951" cy="6858001"/>
          </a:xfrm>
        </p:grpSpPr>
        <p:sp>
          <p:nvSpPr>
            <p:cNvPr id="4116" name="Freeform: Shape 4115">
              <a:extLst>
                <a:ext uri="{FF2B5EF4-FFF2-40B4-BE49-F238E27FC236}">
                  <a16:creationId xmlns:a16="http://schemas.microsoft.com/office/drawing/2014/main" id="{38C975BA-5C5B-4951-86E0-10E2ED224C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49" y="3172570"/>
              <a:ext cx="6023049" cy="3685431"/>
            </a:xfrm>
            <a:custGeom>
              <a:avLst/>
              <a:gdLst>
                <a:gd name="connsiteX0" fmla="*/ 0 w 6023049"/>
                <a:gd name="connsiteY0" fmla="*/ 6283 h 3685431"/>
                <a:gd name="connsiteX1" fmla="*/ 68397 w 6023049"/>
                <a:gd name="connsiteY1" fmla="*/ 13609 h 3685431"/>
                <a:gd name="connsiteX2" fmla="*/ 407879 w 6023049"/>
                <a:gd name="connsiteY2" fmla="*/ 456170 h 3685431"/>
                <a:gd name="connsiteX3" fmla="*/ 68397 w 6023049"/>
                <a:gd name="connsiteY3" fmla="*/ 898730 h 3685431"/>
                <a:gd name="connsiteX4" fmla="*/ 0 w 6023049"/>
                <a:gd name="connsiteY4" fmla="*/ 906056 h 3685431"/>
                <a:gd name="connsiteX5" fmla="*/ 4706615 w 6023049"/>
                <a:gd name="connsiteY5" fmla="*/ 921 h 3685431"/>
                <a:gd name="connsiteX6" fmla="*/ 5590945 w 6023049"/>
                <a:gd name="connsiteY6" fmla="*/ 343993 h 3685431"/>
                <a:gd name="connsiteX7" fmla="*/ 5561665 w 6023049"/>
                <a:gd name="connsiteY7" fmla="*/ 2132990 h 3685431"/>
                <a:gd name="connsiteX8" fmla="*/ 5077341 w 6023049"/>
                <a:gd name="connsiteY8" fmla="*/ 2534265 h 3685431"/>
                <a:gd name="connsiteX9" fmla="*/ 4946985 w 6023049"/>
                <a:gd name="connsiteY9" fmla="*/ 3044924 h 3685431"/>
                <a:gd name="connsiteX10" fmla="*/ 5109088 w 6023049"/>
                <a:gd name="connsiteY10" fmla="*/ 3529149 h 3685431"/>
                <a:gd name="connsiteX11" fmla="*/ 5149011 w 6023049"/>
                <a:gd name="connsiteY11" fmla="*/ 3685431 h 3685431"/>
                <a:gd name="connsiteX12" fmla="*/ 0 w 6023049"/>
                <a:gd name="connsiteY12" fmla="*/ 3685431 h 3685431"/>
                <a:gd name="connsiteX13" fmla="*/ 0 w 6023049"/>
                <a:gd name="connsiteY13" fmla="*/ 1060801 h 3685431"/>
                <a:gd name="connsiteX14" fmla="*/ 139131 w 6023049"/>
                <a:gd name="connsiteY14" fmla="*/ 1053680 h 3685431"/>
                <a:gd name="connsiteX15" fmla="*/ 581340 w 6023049"/>
                <a:gd name="connsiteY15" fmla="*/ 704022 h 3685431"/>
                <a:gd name="connsiteX16" fmla="*/ 1634353 w 6023049"/>
                <a:gd name="connsiteY16" fmla="*/ 331954 h 3685431"/>
                <a:gd name="connsiteX17" fmla="*/ 2047167 w 6023049"/>
                <a:gd name="connsiteY17" fmla="*/ 648318 h 3685431"/>
                <a:gd name="connsiteX18" fmla="*/ 3083902 w 6023049"/>
                <a:gd name="connsiteY18" fmla="*/ 727732 h 3685431"/>
                <a:gd name="connsiteX19" fmla="*/ 3788996 w 6023049"/>
                <a:gd name="connsiteY19" fmla="*/ 246530 h 3685431"/>
                <a:gd name="connsiteX20" fmla="*/ 4706615 w 6023049"/>
                <a:gd name="connsiteY20" fmla="*/ 921 h 368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23049" h="3685431">
                  <a:moveTo>
                    <a:pt x="0" y="6283"/>
                  </a:moveTo>
                  <a:lnTo>
                    <a:pt x="68397" y="13609"/>
                  </a:lnTo>
                  <a:cubicBezTo>
                    <a:pt x="262139" y="55732"/>
                    <a:pt x="407879" y="237867"/>
                    <a:pt x="407879" y="456170"/>
                  </a:cubicBezTo>
                  <a:cubicBezTo>
                    <a:pt x="407879" y="674472"/>
                    <a:pt x="262139" y="856607"/>
                    <a:pt x="68397" y="898730"/>
                  </a:cubicBezTo>
                  <a:lnTo>
                    <a:pt x="0" y="906056"/>
                  </a:lnTo>
                  <a:close/>
                  <a:moveTo>
                    <a:pt x="4706615" y="921"/>
                  </a:moveTo>
                  <a:cubicBezTo>
                    <a:pt x="5009393" y="11879"/>
                    <a:pt x="5306622" y="120950"/>
                    <a:pt x="5590945" y="343993"/>
                  </a:cubicBezTo>
                  <a:cubicBezTo>
                    <a:pt x="6044330" y="699640"/>
                    <a:pt x="6289889" y="1603744"/>
                    <a:pt x="5561665" y="2132990"/>
                  </a:cubicBezTo>
                  <a:cubicBezTo>
                    <a:pt x="5393014" y="2255649"/>
                    <a:pt x="5235192" y="2395784"/>
                    <a:pt x="5077341" y="2534265"/>
                  </a:cubicBezTo>
                  <a:cubicBezTo>
                    <a:pt x="4927901" y="2665240"/>
                    <a:pt x="4884764" y="2848127"/>
                    <a:pt x="4946985" y="3044924"/>
                  </a:cubicBezTo>
                  <a:cubicBezTo>
                    <a:pt x="4998429" y="3206971"/>
                    <a:pt x="5061197" y="3366297"/>
                    <a:pt x="5109088" y="3529149"/>
                  </a:cubicBezTo>
                  <a:lnTo>
                    <a:pt x="5149011" y="3685431"/>
                  </a:lnTo>
                  <a:lnTo>
                    <a:pt x="0" y="3685431"/>
                  </a:lnTo>
                  <a:lnTo>
                    <a:pt x="0" y="1060801"/>
                  </a:lnTo>
                  <a:lnTo>
                    <a:pt x="139131" y="1053680"/>
                  </a:lnTo>
                  <a:cubicBezTo>
                    <a:pt x="341162" y="1036356"/>
                    <a:pt x="462984" y="861765"/>
                    <a:pt x="581340" y="704022"/>
                  </a:cubicBezTo>
                  <a:cubicBezTo>
                    <a:pt x="876480" y="310872"/>
                    <a:pt x="1238794" y="167499"/>
                    <a:pt x="1634353" y="331954"/>
                  </a:cubicBezTo>
                  <a:cubicBezTo>
                    <a:pt x="1787763" y="395732"/>
                    <a:pt x="1923503" y="525667"/>
                    <a:pt x="2047167" y="648318"/>
                  </a:cubicBezTo>
                  <a:cubicBezTo>
                    <a:pt x="2378974" y="977326"/>
                    <a:pt x="2750438" y="949604"/>
                    <a:pt x="3083902" y="727732"/>
                  </a:cubicBezTo>
                  <a:cubicBezTo>
                    <a:pt x="3320768" y="569738"/>
                    <a:pt x="3541982" y="382586"/>
                    <a:pt x="3788996" y="246530"/>
                  </a:cubicBezTo>
                  <a:cubicBezTo>
                    <a:pt x="4095512" y="77118"/>
                    <a:pt x="4403838" y="-10037"/>
                    <a:pt x="4706615" y="92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17" name="Freeform: Shape 4116">
              <a:extLst>
                <a:ext uri="{FF2B5EF4-FFF2-40B4-BE49-F238E27FC236}">
                  <a16:creationId xmlns:a16="http://schemas.microsoft.com/office/drawing/2014/main" id="{857DEC2B-A6F5-43B5-9EA7-9DD930FD17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74156" y="0"/>
              <a:ext cx="6717844" cy="3562393"/>
            </a:xfrm>
            <a:custGeom>
              <a:avLst/>
              <a:gdLst>
                <a:gd name="connsiteX0" fmla="*/ 385567 w 6717844"/>
                <a:gd name="connsiteY0" fmla="*/ 0 h 3562393"/>
                <a:gd name="connsiteX1" fmla="*/ 5410124 w 6717844"/>
                <a:gd name="connsiteY1" fmla="*/ 0 h 3562393"/>
                <a:gd name="connsiteX2" fmla="*/ 6678482 w 6717844"/>
                <a:gd name="connsiteY2" fmla="*/ 0 h 3562393"/>
                <a:gd name="connsiteX3" fmla="*/ 6714795 w 6717844"/>
                <a:gd name="connsiteY3" fmla="*/ 0 h 3562393"/>
                <a:gd name="connsiteX4" fmla="*/ 6714795 w 6717844"/>
                <a:gd name="connsiteY4" fmla="*/ 559991 h 3562393"/>
                <a:gd name="connsiteX5" fmla="*/ 6717844 w 6717844"/>
                <a:gd name="connsiteY5" fmla="*/ 563984 h 3562393"/>
                <a:gd name="connsiteX6" fmla="*/ 6717844 w 6717844"/>
                <a:gd name="connsiteY6" fmla="*/ 2075984 h 3562393"/>
                <a:gd name="connsiteX7" fmla="*/ 6708358 w 6717844"/>
                <a:gd name="connsiteY7" fmla="*/ 2091432 h 3562393"/>
                <a:gd name="connsiteX8" fmla="*/ 6549788 w 6717844"/>
                <a:gd name="connsiteY8" fmla="*/ 2266880 h 3562393"/>
                <a:gd name="connsiteX9" fmla="*/ 5371185 w 6717844"/>
                <a:gd name="connsiteY9" fmla="*/ 2568942 h 3562393"/>
                <a:gd name="connsiteX10" fmla="*/ 4577500 w 6717844"/>
                <a:gd name="connsiteY10" fmla="*/ 2914857 h 3562393"/>
                <a:gd name="connsiteX11" fmla="*/ 2821558 w 6717844"/>
                <a:gd name="connsiteY11" fmla="*/ 3392089 h 3562393"/>
                <a:gd name="connsiteX12" fmla="*/ 2492787 w 6717844"/>
                <a:gd name="connsiteY12" fmla="*/ 3123033 h 3562393"/>
                <a:gd name="connsiteX13" fmla="*/ 2487852 w 6717844"/>
                <a:gd name="connsiteY13" fmla="*/ 3117388 h 3562393"/>
                <a:gd name="connsiteX14" fmla="*/ 2242501 w 6717844"/>
                <a:gd name="connsiteY14" fmla="*/ 3030569 h 3562393"/>
                <a:gd name="connsiteX15" fmla="*/ 1027767 w 6717844"/>
                <a:gd name="connsiteY15" fmla="*/ 2845997 h 3562393"/>
                <a:gd name="connsiteX16" fmla="*/ 443056 w 6717844"/>
                <a:gd name="connsiteY16" fmla="*/ 2376618 h 3562393"/>
                <a:gd name="connsiteX17" fmla="*/ 362914 w 6717844"/>
                <a:gd name="connsiteY17" fmla="*/ 28204 h 3562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717844" h="3562393">
                  <a:moveTo>
                    <a:pt x="385567" y="0"/>
                  </a:moveTo>
                  <a:lnTo>
                    <a:pt x="5410124" y="0"/>
                  </a:lnTo>
                  <a:lnTo>
                    <a:pt x="6678482" y="0"/>
                  </a:lnTo>
                  <a:lnTo>
                    <a:pt x="6714795" y="0"/>
                  </a:lnTo>
                  <a:lnTo>
                    <a:pt x="6714795" y="559991"/>
                  </a:lnTo>
                  <a:lnTo>
                    <a:pt x="6717844" y="563984"/>
                  </a:lnTo>
                  <a:lnTo>
                    <a:pt x="6717844" y="2075984"/>
                  </a:lnTo>
                  <a:lnTo>
                    <a:pt x="6708358" y="2091432"/>
                  </a:lnTo>
                  <a:cubicBezTo>
                    <a:pt x="6661788" y="2153760"/>
                    <a:pt x="6608912" y="2212561"/>
                    <a:pt x="6549788" y="2266880"/>
                  </a:cubicBezTo>
                  <a:cubicBezTo>
                    <a:pt x="6232598" y="2559065"/>
                    <a:pt x="5789832" y="2672570"/>
                    <a:pt x="5371185" y="2568942"/>
                  </a:cubicBezTo>
                  <a:cubicBezTo>
                    <a:pt x="5058372" y="2492056"/>
                    <a:pt x="4737323" y="2635189"/>
                    <a:pt x="4577500" y="2914857"/>
                  </a:cubicBezTo>
                  <a:cubicBezTo>
                    <a:pt x="4224396" y="3531535"/>
                    <a:pt x="3438252" y="3745180"/>
                    <a:pt x="2821558" y="3392089"/>
                  </a:cubicBezTo>
                  <a:cubicBezTo>
                    <a:pt x="2697824" y="3321223"/>
                    <a:pt x="2586705" y="3230316"/>
                    <a:pt x="2492787" y="3123033"/>
                  </a:cubicBezTo>
                  <a:lnTo>
                    <a:pt x="2487852" y="3117388"/>
                  </a:lnTo>
                  <a:cubicBezTo>
                    <a:pt x="2427162" y="3047107"/>
                    <a:pt x="2333872" y="3014090"/>
                    <a:pt x="2242501" y="3030569"/>
                  </a:cubicBezTo>
                  <a:cubicBezTo>
                    <a:pt x="1821467" y="3105897"/>
                    <a:pt x="1395354" y="3036669"/>
                    <a:pt x="1027767" y="2845997"/>
                  </a:cubicBezTo>
                  <a:cubicBezTo>
                    <a:pt x="807215" y="2731593"/>
                    <a:pt x="607731" y="2573470"/>
                    <a:pt x="443056" y="2376618"/>
                  </a:cubicBezTo>
                  <a:cubicBezTo>
                    <a:pt x="-126044" y="1697526"/>
                    <a:pt x="-140525" y="722068"/>
                    <a:pt x="362914" y="2820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標題 1">
            <a:extLst>
              <a:ext uri="{FF2B5EF4-FFF2-40B4-BE49-F238E27FC236}">
                <a16:creationId xmlns:a16="http://schemas.microsoft.com/office/drawing/2014/main" id="{0A35D102-B155-0ABA-2491-50D1DF34EB43}"/>
              </a:ext>
            </a:extLst>
          </p:cNvPr>
          <p:cNvSpPr>
            <a:spLocks noGrp="1"/>
          </p:cNvSpPr>
          <p:nvPr>
            <p:ph type="title"/>
          </p:nvPr>
        </p:nvSpPr>
        <p:spPr>
          <a:xfrm>
            <a:off x="841248" y="552782"/>
            <a:ext cx="4438418" cy="2102954"/>
          </a:xfrm>
        </p:spPr>
        <p:txBody>
          <a:bodyPr anchor="ctr">
            <a:normAutofit/>
          </a:bodyPr>
          <a:lstStyle/>
          <a:p>
            <a:r>
              <a:rPr lang="en-US" altLang="zh-TW" dirty="0">
                <a:latin typeface="Calibri" panose="020F0502020204030204" pitchFamily="34" charset="0"/>
                <a:cs typeface="Calibri" panose="020F0502020204030204" pitchFamily="34" charset="0"/>
              </a:rPr>
              <a:t>AlphaGo </a:t>
            </a:r>
            <a:br>
              <a:rPr lang="en-US" altLang="zh-TW" dirty="0">
                <a:latin typeface="Calibri" panose="020F0502020204030204" pitchFamily="34" charset="0"/>
                <a:cs typeface="Calibri" panose="020F0502020204030204" pitchFamily="34" charset="0"/>
              </a:rPr>
            </a:br>
            <a:r>
              <a:rPr lang="en-US" altLang="zh-TW" dirty="0">
                <a:latin typeface="Calibri" panose="020F0502020204030204" pitchFamily="34" charset="0"/>
                <a:cs typeface="Calibri" panose="020F0502020204030204" pitchFamily="34" charset="0"/>
              </a:rPr>
              <a:t>Value </a:t>
            </a:r>
            <a:r>
              <a:rPr lang="en-US" altLang="zh-TW" dirty="0" err="1">
                <a:latin typeface="Calibri" panose="020F0502020204030204" pitchFamily="34" charset="0"/>
                <a:cs typeface="Calibri" panose="020F0502020204030204" pitchFamily="34" charset="0"/>
              </a:rPr>
              <a:t>NetWork</a:t>
            </a:r>
            <a:endParaRPr lang="zh-TW" altLang="en-US" dirty="0">
              <a:latin typeface="Calibri" panose="020F0502020204030204" pitchFamily="34" charset="0"/>
              <a:cs typeface="Calibri" panose="020F0502020204030204" pitchFamily="34" charset="0"/>
            </a:endParaRPr>
          </a:p>
        </p:txBody>
      </p:sp>
      <p:sp>
        <p:nvSpPr>
          <p:cNvPr id="3" name="內容版面配置區 2">
            <a:extLst>
              <a:ext uri="{FF2B5EF4-FFF2-40B4-BE49-F238E27FC236}">
                <a16:creationId xmlns:a16="http://schemas.microsoft.com/office/drawing/2014/main" id="{3437EACD-D87C-E889-5007-6E77CBE27269}"/>
              </a:ext>
            </a:extLst>
          </p:cNvPr>
          <p:cNvSpPr>
            <a:spLocks noGrp="1"/>
          </p:cNvSpPr>
          <p:nvPr>
            <p:ph idx="1"/>
          </p:nvPr>
        </p:nvSpPr>
        <p:spPr>
          <a:xfrm>
            <a:off x="6368996" y="3921218"/>
            <a:ext cx="5823004" cy="2936782"/>
          </a:xfrm>
        </p:spPr>
        <p:txBody>
          <a:bodyPr anchor="t">
            <a:noAutofit/>
          </a:bodyPr>
          <a:lstStyle/>
          <a:p>
            <a:pPr marL="514350" indent="-514350">
              <a:lnSpc>
                <a:spcPct val="100000"/>
              </a:lnSpc>
              <a:buFont typeface="+mj-lt"/>
              <a:buAutoNum type="arabicPeriod" startAt="2"/>
            </a:pPr>
            <a:r>
              <a:rPr lang="en-US" altLang="zh-TW" sz="3500" dirty="0">
                <a:latin typeface="Calibri" panose="020F0502020204030204" pitchFamily="34" charset="0"/>
                <a:cs typeface="Calibri" panose="020F0502020204030204" pitchFamily="34" charset="0"/>
              </a:rPr>
              <a:t>Value </a:t>
            </a:r>
            <a:r>
              <a:rPr lang="en-US" altLang="zh-TW" sz="3500" dirty="0" err="1">
                <a:latin typeface="Calibri" panose="020F0502020204030204" pitchFamily="34" charset="0"/>
                <a:cs typeface="Calibri" panose="020F0502020204030204" pitchFamily="34" charset="0"/>
              </a:rPr>
              <a:t>NetWork</a:t>
            </a:r>
            <a:r>
              <a:rPr lang="en-US" altLang="zh-TW" sz="3500" dirty="0">
                <a:latin typeface="Calibri" panose="020F0502020204030204" pitchFamily="34" charset="0"/>
                <a:cs typeface="Calibri" panose="020F0502020204030204" pitchFamily="34" charset="0"/>
              </a:rPr>
              <a:t>: </a:t>
            </a:r>
            <a:br>
              <a:rPr lang="en-US" altLang="zh-TW" sz="3500" dirty="0">
                <a:latin typeface="Calibri" panose="020F0502020204030204" pitchFamily="34" charset="0"/>
                <a:cs typeface="Calibri" panose="020F0502020204030204" pitchFamily="34" charset="0"/>
              </a:rPr>
            </a:br>
            <a:r>
              <a:rPr lang="en-US" altLang="zh-TW" sz="3500" dirty="0">
                <a:latin typeface="Calibri" panose="020F0502020204030204" pitchFamily="34" charset="0"/>
                <a:cs typeface="Calibri" panose="020F0502020204030204" pitchFamily="34" charset="0"/>
              </a:rPr>
              <a:t>evaluate chances of winning</a:t>
            </a:r>
            <a:br>
              <a:rPr lang="en-US" altLang="zh-TW" sz="3500" dirty="0">
                <a:latin typeface="Calibri" panose="020F0502020204030204" pitchFamily="34" charset="0"/>
                <a:cs typeface="Calibri" panose="020F0502020204030204" pitchFamily="34" charset="0"/>
              </a:rPr>
            </a:br>
            <a:r>
              <a:rPr lang="zh-TW" altLang="en-US" sz="3300" dirty="0">
                <a:latin typeface="Calibri" panose="020F0502020204030204" pitchFamily="34" charset="0"/>
                <a:cs typeface="Calibri" panose="020F0502020204030204" pitchFamily="34" charset="0"/>
              </a:rPr>
              <a:t>→</a:t>
            </a:r>
            <a:r>
              <a:rPr lang="en-US" altLang="zh-TW" sz="3300" dirty="0">
                <a:latin typeface="Calibri" panose="020F0502020204030204" pitchFamily="34" charset="0"/>
                <a:cs typeface="Calibri" panose="020F0502020204030204" pitchFamily="34" charset="0"/>
              </a:rPr>
              <a:t>training from self-play data.</a:t>
            </a:r>
          </a:p>
        </p:txBody>
      </p:sp>
      <p:pic>
        <p:nvPicPr>
          <p:cNvPr id="1026" name="Picture 2">
            <a:extLst>
              <a:ext uri="{FF2B5EF4-FFF2-40B4-BE49-F238E27FC236}">
                <a16:creationId xmlns:a16="http://schemas.microsoft.com/office/drawing/2014/main" id="{3A43E540-E977-8DBE-A4FC-023617CF54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135"/>
          <a:stretch/>
        </p:blipFill>
        <p:spPr bwMode="auto">
          <a:xfrm>
            <a:off x="1840374" y="4106825"/>
            <a:ext cx="1495731" cy="27396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CF13FE5E-1317-9747-72BF-53548E67D3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53670" y="48999"/>
            <a:ext cx="2717663" cy="299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55260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A35D102-B155-0ABA-2491-50D1DF34EB43}"/>
              </a:ext>
            </a:extLst>
          </p:cNvPr>
          <p:cNvSpPr>
            <a:spLocks noGrp="1"/>
          </p:cNvSpPr>
          <p:nvPr>
            <p:ph type="title"/>
          </p:nvPr>
        </p:nvSpPr>
        <p:spPr>
          <a:xfrm>
            <a:off x="609600" y="52480"/>
            <a:ext cx="10972800" cy="1325563"/>
          </a:xfrm>
        </p:spPr>
        <p:txBody>
          <a:bodyPr anchor="ctr"/>
          <a:lstStyle/>
          <a:p>
            <a:r>
              <a:rPr lang="en-US" altLang="zh-TW" dirty="0">
                <a:latin typeface="Calibri" panose="020F0502020204030204" pitchFamily="34" charset="0"/>
                <a:cs typeface="Calibri" panose="020F0502020204030204" pitchFamily="34" charset="0"/>
              </a:rPr>
              <a:t>AlphaGo – Value </a:t>
            </a:r>
            <a:r>
              <a:rPr lang="en-US" altLang="zh-TW" dirty="0" err="1">
                <a:latin typeface="Calibri" panose="020F0502020204030204" pitchFamily="34" charset="0"/>
                <a:cs typeface="Calibri" panose="020F0502020204030204" pitchFamily="34" charset="0"/>
              </a:rPr>
              <a:t>NetWork</a:t>
            </a:r>
            <a:r>
              <a:rPr lang="en-US" altLang="zh-TW" dirty="0">
                <a:latin typeface="Calibri" panose="020F0502020204030204" pitchFamily="34" charset="0"/>
                <a:cs typeface="Calibri" panose="020F0502020204030204" pitchFamily="34" charset="0"/>
              </a:rPr>
              <a:t> &amp; Policy </a:t>
            </a:r>
            <a:r>
              <a:rPr lang="en-US" altLang="zh-TW" dirty="0" err="1">
                <a:latin typeface="Calibri" panose="020F0502020204030204" pitchFamily="34" charset="0"/>
                <a:cs typeface="Calibri" panose="020F0502020204030204" pitchFamily="34" charset="0"/>
              </a:rPr>
              <a:t>NetWork</a:t>
            </a:r>
            <a:r>
              <a:rPr lang="en-US" altLang="zh-TW" dirty="0">
                <a:latin typeface="Calibri" panose="020F0502020204030204" pitchFamily="34" charset="0"/>
                <a:cs typeface="Calibri" panose="020F0502020204030204" pitchFamily="34" charset="0"/>
              </a:rPr>
              <a:t> </a:t>
            </a:r>
            <a:endParaRPr lang="zh-TW" altLang="en-US" dirty="0">
              <a:latin typeface="Calibri" panose="020F0502020204030204" pitchFamily="34" charset="0"/>
              <a:cs typeface="Calibri" panose="020F0502020204030204" pitchFamily="34" charset="0"/>
            </a:endParaRPr>
          </a:p>
        </p:txBody>
      </p:sp>
      <p:sp>
        <p:nvSpPr>
          <p:cNvPr id="3" name="內容版面配置區 2">
            <a:extLst>
              <a:ext uri="{FF2B5EF4-FFF2-40B4-BE49-F238E27FC236}">
                <a16:creationId xmlns:a16="http://schemas.microsoft.com/office/drawing/2014/main" id="{3437EACD-D87C-E889-5007-6E77CBE27269}"/>
              </a:ext>
            </a:extLst>
          </p:cNvPr>
          <p:cNvSpPr>
            <a:spLocks noGrp="1"/>
          </p:cNvSpPr>
          <p:nvPr>
            <p:ph idx="1"/>
          </p:nvPr>
        </p:nvSpPr>
        <p:spPr>
          <a:xfrm>
            <a:off x="609600" y="1378042"/>
            <a:ext cx="10972800" cy="5347877"/>
          </a:xfrm>
        </p:spPr>
        <p:txBody>
          <a:bodyPr>
            <a:normAutofit/>
          </a:bodyPr>
          <a:lstStyle/>
          <a:p>
            <a:pPr marL="342900" indent="-342900">
              <a:buFont typeface="Arial" panose="020B0604020202020204" pitchFamily="34" charset="0"/>
              <a:buChar char="•"/>
            </a:pPr>
            <a:r>
              <a:rPr lang="en-US" altLang="zh-TW" sz="2600" dirty="0">
                <a:latin typeface="Calibri" panose="020F0502020204030204" pitchFamily="34" charset="0"/>
                <a:cs typeface="Calibri" panose="020F0502020204030204" pitchFamily="34" charset="0"/>
              </a:rPr>
              <a:t>Evaluation Function</a:t>
            </a:r>
          </a:p>
          <a:p>
            <a:pPr marL="514350" indent="-514350">
              <a:buFont typeface="+mj-lt"/>
              <a:buAutoNum type="arabicPeriod"/>
            </a:pPr>
            <a:r>
              <a:rPr lang="en-US" altLang="zh-TW" sz="2600" dirty="0">
                <a:latin typeface="Calibri" panose="020F0502020204030204" pitchFamily="34" charset="0"/>
                <a:cs typeface="Calibri" panose="020F0502020204030204" pitchFamily="34" charset="0"/>
              </a:rPr>
              <a:t>Policy network:</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Evaluate the best next move based on the current state of the board and action of the component.</a:t>
            </a:r>
          </a:p>
          <a:p>
            <a:pPr marL="971550" lvl="2" indent="-514350">
              <a:buFont typeface="+mj-lt"/>
              <a:buAutoNum type="alphaUcPeriod"/>
            </a:pPr>
            <a:r>
              <a:rPr lang="en-US" altLang="zh-TW" sz="2000" dirty="0">
                <a:latin typeface="Calibri" panose="020F0502020204030204" pitchFamily="34" charset="0"/>
                <a:cs typeface="Calibri" panose="020F0502020204030204" pitchFamily="34" charset="0"/>
              </a:rPr>
              <a:t>First, trained with Supervised Learning using many of the human players data.</a:t>
            </a:r>
          </a:p>
          <a:p>
            <a:pPr marL="971550" lvl="2" indent="-514350">
              <a:buFont typeface="+mj-lt"/>
              <a:buAutoNum type="alphaUcPeriod"/>
            </a:pPr>
            <a:r>
              <a:rPr lang="en-US" altLang="zh-TW" sz="2000" dirty="0">
                <a:latin typeface="Calibri" panose="020F0502020204030204" pitchFamily="34" charset="0"/>
                <a:cs typeface="Calibri" panose="020F0502020204030204" pitchFamily="34" charset="0"/>
              </a:rPr>
              <a:t>Then, trained with Reinforcement Learning by playing with itself.</a:t>
            </a:r>
            <a:br>
              <a:rPr lang="en-US" altLang="zh-TW" sz="2000" dirty="0">
                <a:latin typeface="Calibri" panose="020F0502020204030204" pitchFamily="34" charset="0"/>
                <a:cs typeface="Calibri" panose="020F0502020204030204" pitchFamily="34" charset="0"/>
              </a:rPr>
            </a:br>
            <a:r>
              <a:rPr lang="zh-TW" altLang="en-US" sz="2000" dirty="0">
                <a:latin typeface="Calibri" panose="020F0502020204030204" pitchFamily="34" charset="0"/>
                <a:cs typeface="Calibri" panose="020F0502020204030204" pitchFamily="34" charset="0"/>
              </a:rPr>
              <a:t>→ </a:t>
            </a:r>
            <a:r>
              <a:rPr lang="en-US" altLang="zh-TW" sz="2000" dirty="0">
                <a:latin typeface="Calibri" panose="020F0502020204030204" pitchFamily="34" charset="0"/>
                <a:cs typeface="Calibri" panose="020F0502020204030204" pitchFamily="34" charset="0"/>
              </a:rPr>
              <a:t>Prevent over-fitting &amp; </a:t>
            </a:r>
            <a:r>
              <a:rPr lang="en-US" altLang="zh-TW" sz="2000" dirty="0" err="1">
                <a:latin typeface="Calibri" panose="020F0502020204030204" pitchFamily="34" charset="0"/>
                <a:cs typeface="Calibri" panose="020F0502020204030204" pitchFamily="34" charset="0"/>
              </a:rPr>
              <a:t>Ajust</a:t>
            </a:r>
            <a:r>
              <a:rPr lang="en-US" altLang="zh-TW" sz="2000" dirty="0">
                <a:latin typeface="Calibri" panose="020F0502020204030204" pitchFamily="34" charset="0"/>
                <a:cs typeface="Calibri" panose="020F0502020204030204" pitchFamily="34" charset="0"/>
              </a:rPr>
              <a:t> the policy towards the correct goal of winning games rather than maximizing predictive accuracy.</a:t>
            </a:r>
          </a:p>
          <a:p>
            <a:pPr marL="514350" indent="-514350">
              <a:buFont typeface="+mj-lt"/>
              <a:buAutoNum type="arabicPeriod"/>
            </a:pPr>
            <a:r>
              <a:rPr lang="en-US" altLang="zh-TW" sz="2600" dirty="0">
                <a:latin typeface="Calibri" panose="020F0502020204030204" pitchFamily="34" charset="0"/>
                <a:cs typeface="Calibri" panose="020F0502020204030204" pitchFamily="34" charset="0"/>
              </a:rPr>
              <a:t>Value </a:t>
            </a:r>
            <a:r>
              <a:rPr lang="en-US" altLang="zh-TW" sz="2600" dirty="0" err="1">
                <a:latin typeface="Calibri" panose="020F0502020204030204" pitchFamily="34" charset="0"/>
                <a:cs typeface="Calibri" panose="020F0502020204030204" pitchFamily="34" charset="0"/>
              </a:rPr>
              <a:t>NetWork</a:t>
            </a:r>
            <a:r>
              <a:rPr lang="en-US" altLang="zh-TW" sz="2600" dirty="0">
                <a:latin typeface="Calibri" panose="020F0502020204030204" pitchFamily="34" charset="0"/>
                <a:cs typeface="Calibri" panose="020F0502020204030204" pitchFamily="34" charset="0"/>
              </a:rPr>
              <a:t>: </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Calculate the probability of the winning the game given the move suggested by Policy network. </a:t>
            </a:r>
            <a:endParaRPr lang="zh-TW" altLang="en-US" sz="2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76805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Person walking up a stairs">
            <a:extLst>
              <a:ext uri="{FF2B5EF4-FFF2-40B4-BE49-F238E27FC236}">
                <a16:creationId xmlns:a16="http://schemas.microsoft.com/office/drawing/2014/main" id="{EC958757-0F66-48B4-4182-866F34E4407C}"/>
              </a:ext>
            </a:extLst>
          </p:cNvPr>
          <p:cNvPicPr>
            <a:picLocks noChangeAspect="1"/>
          </p:cNvPicPr>
          <p:nvPr/>
        </p:nvPicPr>
        <p:blipFill rotWithShape="1">
          <a:blip r:embed="rId3">
            <a:alphaModFix/>
          </a:blip>
          <a:srcRect t="4621" r="1" b="11623"/>
          <a:stretch/>
        </p:blipFill>
        <p:spPr>
          <a:xfrm>
            <a:off x="-74645" y="10"/>
            <a:ext cx="12266645" cy="6857990"/>
          </a:xfrm>
          <a:prstGeom prst="rect">
            <a:avLst/>
          </a:prstGeom>
        </p:spPr>
      </p:pic>
      <p:sp>
        <p:nvSpPr>
          <p:cNvPr id="13" name="Rectangle 12">
            <a:extLst>
              <a:ext uri="{FF2B5EF4-FFF2-40B4-BE49-F238E27FC236}">
                <a16:creationId xmlns:a16="http://schemas.microsoft.com/office/drawing/2014/main" id="{F4EC6B62-8D18-47C6-815A-17919789F1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50443" y="-1383557"/>
            <a:ext cx="6858000" cy="9625112"/>
          </a:xfrm>
          <a:prstGeom prst="rect">
            <a:avLst/>
          </a:prstGeom>
          <a:gradFill>
            <a:gsLst>
              <a:gs pos="100000">
                <a:srgbClr val="000000">
                  <a:alpha val="0"/>
                </a:srgbClr>
              </a:gs>
              <a:gs pos="0">
                <a:schemeClr val="tx1"/>
              </a:gs>
              <a:gs pos="55000">
                <a:srgbClr val="000000">
                  <a:alpha val="46000"/>
                </a:srgbClr>
              </a:gs>
              <a:gs pos="0">
                <a:srgbClr val="000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標題 3">
            <a:extLst>
              <a:ext uri="{FF2B5EF4-FFF2-40B4-BE49-F238E27FC236}">
                <a16:creationId xmlns:a16="http://schemas.microsoft.com/office/drawing/2014/main" id="{D0698278-C163-4274-7E3E-24A5C17B7193}"/>
              </a:ext>
            </a:extLst>
          </p:cNvPr>
          <p:cNvSpPr>
            <a:spLocks noGrp="1"/>
          </p:cNvSpPr>
          <p:nvPr>
            <p:ph type="ctrTitle"/>
          </p:nvPr>
        </p:nvSpPr>
        <p:spPr>
          <a:xfrm>
            <a:off x="4794742" y="663960"/>
            <a:ext cx="6787658" cy="3594112"/>
          </a:xfrm>
        </p:spPr>
        <p:txBody>
          <a:bodyPr anchor="t">
            <a:normAutofit/>
          </a:bodyPr>
          <a:lstStyle/>
          <a:p>
            <a:pPr algn="r"/>
            <a:r>
              <a:rPr lang="en-US" altLang="zh-TW" sz="6000" dirty="0">
                <a:solidFill>
                  <a:srgbClr val="FFFFFF"/>
                </a:solidFill>
                <a:latin typeface="Calibri" panose="020F0502020204030204" pitchFamily="34" charset="0"/>
                <a:cs typeface="Calibri" panose="020F0502020204030204" pitchFamily="34" charset="0"/>
              </a:rPr>
              <a:t>What is AlphaGo</a:t>
            </a:r>
            <a:endParaRPr lang="zh-TW" altLang="en-US" sz="6000" dirty="0">
              <a:solidFill>
                <a:srgbClr val="FFFFFF"/>
              </a:solidFill>
              <a:latin typeface="Calibri" panose="020F0502020204030204" pitchFamily="34" charset="0"/>
              <a:cs typeface="Calibri" panose="020F0502020204030204" pitchFamily="34" charset="0"/>
            </a:endParaRPr>
          </a:p>
        </p:txBody>
      </p:sp>
      <p:sp>
        <p:nvSpPr>
          <p:cNvPr id="5" name="副標題 4">
            <a:extLst>
              <a:ext uri="{FF2B5EF4-FFF2-40B4-BE49-F238E27FC236}">
                <a16:creationId xmlns:a16="http://schemas.microsoft.com/office/drawing/2014/main" id="{1A4DF74D-08D8-1B24-8DB5-C26433CA1E98}"/>
              </a:ext>
            </a:extLst>
          </p:cNvPr>
          <p:cNvSpPr>
            <a:spLocks noGrp="1"/>
          </p:cNvSpPr>
          <p:nvPr>
            <p:ph type="subTitle" idx="1"/>
          </p:nvPr>
        </p:nvSpPr>
        <p:spPr>
          <a:xfrm>
            <a:off x="4794742" y="5228075"/>
            <a:ext cx="6787658" cy="659920"/>
          </a:xfrm>
        </p:spPr>
        <p:txBody>
          <a:bodyPr anchor="ctr">
            <a:normAutofit/>
          </a:bodyPr>
          <a:lstStyle/>
          <a:p>
            <a:pPr marL="342900" indent="-342900" algn="r">
              <a:buFont typeface="Arial" panose="020B0604020202020204" pitchFamily="34" charset="0"/>
              <a:buChar char="•"/>
            </a:pPr>
            <a:r>
              <a:rPr lang="en-US" altLang="zh-TW" sz="2600" dirty="0">
                <a:solidFill>
                  <a:srgbClr val="FFFFFF"/>
                </a:solidFill>
                <a:latin typeface="Calibri" panose="020F0502020204030204" pitchFamily="34" charset="0"/>
                <a:cs typeface="Calibri" panose="020F0502020204030204" pitchFamily="34" charset="0"/>
              </a:rPr>
              <a:t>Astonishing Competition with Human</a:t>
            </a:r>
            <a:endParaRPr lang="zh-TW" altLang="en-US" sz="2600" dirty="0">
              <a:solidFill>
                <a:srgbClr val="FFFFFF"/>
              </a:solidFill>
              <a:latin typeface="Calibri" panose="020F0502020204030204" pitchFamily="34" charset="0"/>
              <a:cs typeface="Calibri" panose="020F0502020204030204" pitchFamily="34" charset="0"/>
            </a:endParaRPr>
          </a:p>
        </p:txBody>
      </p:sp>
      <p:sp useBgFill="1">
        <p:nvSpPr>
          <p:cNvPr id="15" name="Freeform: Shape 14">
            <a:extLst>
              <a:ext uri="{FF2B5EF4-FFF2-40B4-BE49-F238E27FC236}">
                <a16:creationId xmlns:a16="http://schemas.microsoft.com/office/drawing/2014/main" id="{0EE1950E-A750-4EB6-943D-2FE814B8F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2630" cy="2848482"/>
          </a:xfrm>
          <a:custGeom>
            <a:avLst/>
            <a:gdLst>
              <a:gd name="connsiteX0" fmla="*/ 1193013 w 2432630"/>
              <a:gd name="connsiteY0" fmla="*/ 1609830 h 2848482"/>
              <a:gd name="connsiteX1" fmla="*/ 1452520 w 2432630"/>
              <a:gd name="connsiteY1" fmla="*/ 1771993 h 2848482"/>
              <a:gd name="connsiteX2" fmla="*/ 1333256 w 2432630"/>
              <a:gd name="connsiteY2" fmla="*/ 2217094 h 2848482"/>
              <a:gd name="connsiteX3" fmla="*/ 888154 w 2432630"/>
              <a:gd name="connsiteY3" fmla="*/ 2097829 h 2848482"/>
              <a:gd name="connsiteX4" fmla="*/ 1007419 w 2432630"/>
              <a:gd name="connsiteY4" fmla="*/ 1652728 h 2848482"/>
              <a:gd name="connsiteX5" fmla="*/ 1193013 w 2432630"/>
              <a:gd name="connsiteY5" fmla="*/ 1609830 h 2848482"/>
              <a:gd name="connsiteX6" fmla="*/ 1721013 w 2432630"/>
              <a:gd name="connsiteY6" fmla="*/ 1345937 h 2848482"/>
              <a:gd name="connsiteX7" fmla="*/ 1880524 w 2432630"/>
              <a:gd name="connsiteY7" fmla="*/ 1425334 h 2848482"/>
              <a:gd name="connsiteX8" fmla="*/ 1821528 w 2432630"/>
              <a:gd name="connsiteY8" fmla="*/ 1645511 h 2848482"/>
              <a:gd name="connsiteX9" fmla="*/ 1601350 w 2432630"/>
              <a:gd name="connsiteY9" fmla="*/ 1586514 h 2848482"/>
              <a:gd name="connsiteX10" fmla="*/ 1660347 w 2432630"/>
              <a:gd name="connsiteY10" fmla="*/ 1366337 h 2848482"/>
              <a:gd name="connsiteX11" fmla="*/ 1721013 w 2432630"/>
              <a:gd name="connsiteY11" fmla="*/ 1345937 h 2848482"/>
              <a:gd name="connsiteX12" fmla="*/ 0 w 2432630"/>
              <a:gd name="connsiteY12" fmla="*/ 0 h 2848482"/>
              <a:gd name="connsiteX13" fmla="*/ 2420476 w 2432630"/>
              <a:gd name="connsiteY13" fmla="*/ 0 h 2848482"/>
              <a:gd name="connsiteX14" fmla="*/ 2431096 w 2432630"/>
              <a:gd name="connsiteY14" fmla="*/ 94052 h 2848482"/>
              <a:gd name="connsiteX15" fmla="*/ 2426545 w 2432630"/>
              <a:gd name="connsiteY15" fmla="*/ 261706 h 2848482"/>
              <a:gd name="connsiteX16" fmla="*/ 1347411 w 2432630"/>
              <a:gd name="connsiteY16" fmla="*/ 1289202 h 2848482"/>
              <a:gd name="connsiteX17" fmla="*/ 678423 w 2432630"/>
              <a:gd name="connsiteY17" fmla="*/ 1606118 h 2848482"/>
              <a:gd name="connsiteX18" fmla="*/ 284014 w 2432630"/>
              <a:gd name="connsiteY18" fmla="*/ 2398976 h 2848482"/>
              <a:gd name="connsiteX19" fmla="*/ 97407 w 2432630"/>
              <a:gd name="connsiteY19" fmla="*/ 2742323 h 2848482"/>
              <a:gd name="connsiteX20" fmla="*/ 0 w 2432630"/>
              <a:gd name="connsiteY20" fmla="*/ 2848482 h 284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32630" h="2848482">
                <a:moveTo>
                  <a:pt x="1193013" y="1609830"/>
                </a:moveTo>
                <a:cubicBezTo>
                  <a:pt x="1297352" y="1617205"/>
                  <a:pt x="1396284" y="1674588"/>
                  <a:pt x="1452520" y="1771993"/>
                </a:cubicBezTo>
                <a:cubicBezTo>
                  <a:pt x="1542498" y="1927838"/>
                  <a:pt x="1489101" y="2127117"/>
                  <a:pt x="1333256" y="2217094"/>
                </a:cubicBezTo>
                <a:cubicBezTo>
                  <a:pt x="1177410" y="2307071"/>
                  <a:pt x="978131" y="2253675"/>
                  <a:pt x="888154" y="2097829"/>
                </a:cubicBezTo>
                <a:cubicBezTo>
                  <a:pt x="798176" y="1941984"/>
                  <a:pt x="851572" y="1742705"/>
                  <a:pt x="1007419" y="1652728"/>
                </a:cubicBezTo>
                <a:cubicBezTo>
                  <a:pt x="1065861" y="1618986"/>
                  <a:pt x="1130410" y="1605406"/>
                  <a:pt x="1193013" y="1609830"/>
                </a:cubicBezTo>
                <a:close/>
                <a:moveTo>
                  <a:pt x="1721013" y="1345937"/>
                </a:moveTo>
                <a:cubicBezTo>
                  <a:pt x="1783347" y="1338202"/>
                  <a:pt x="1847142" y="1367515"/>
                  <a:pt x="1880524" y="1425334"/>
                </a:cubicBezTo>
                <a:cubicBezTo>
                  <a:pt x="1925033" y="1502425"/>
                  <a:pt x="1898619" y="1601002"/>
                  <a:pt x="1821528" y="1645511"/>
                </a:cubicBezTo>
                <a:cubicBezTo>
                  <a:pt x="1744436" y="1690020"/>
                  <a:pt x="1645859" y="1663606"/>
                  <a:pt x="1601350" y="1586514"/>
                </a:cubicBezTo>
                <a:cubicBezTo>
                  <a:pt x="1556841" y="1509423"/>
                  <a:pt x="1583254" y="1410846"/>
                  <a:pt x="1660347" y="1366337"/>
                </a:cubicBezTo>
                <a:cubicBezTo>
                  <a:pt x="1679620" y="1355210"/>
                  <a:pt x="1700235" y="1348515"/>
                  <a:pt x="1721013" y="1345937"/>
                </a:cubicBezTo>
                <a:close/>
                <a:moveTo>
                  <a:pt x="0" y="0"/>
                </a:moveTo>
                <a:lnTo>
                  <a:pt x="2420476" y="0"/>
                </a:lnTo>
                <a:lnTo>
                  <a:pt x="2431096" y="94052"/>
                </a:lnTo>
                <a:cubicBezTo>
                  <a:pt x="2434004" y="150699"/>
                  <a:pt x="2432933" y="206775"/>
                  <a:pt x="2426545" y="261706"/>
                </a:cubicBezTo>
                <a:cubicBezTo>
                  <a:pt x="2360669" y="828256"/>
                  <a:pt x="1972176" y="1172577"/>
                  <a:pt x="1347411" y="1289202"/>
                </a:cubicBezTo>
                <a:cubicBezTo>
                  <a:pt x="1096744" y="1336043"/>
                  <a:pt x="825156" y="1376752"/>
                  <a:pt x="678423" y="1606118"/>
                </a:cubicBezTo>
                <a:cubicBezTo>
                  <a:pt x="520257" y="1853673"/>
                  <a:pt x="394149" y="2125038"/>
                  <a:pt x="284014" y="2398976"/>
                </a:cubicBezTo>
                <a:cubicBezTo>
                  <a:pt x="233465" y="2524954"/>
                  <a:pt x="173906" y="2641107"/>
                  <a:pt x="97407" y="2742323"/>
                </a:cubicBezTo>
                <a:lnTo>
                  <a:pt x="0" y="284848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676550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92C7A3-5FC3-8D55-22B2-4BC063D344E8}"/>
              </a:ext>
            </a:extLst>
          </p:cNvPr>
          <p:cNvSpPr>
            <a:spLocks noGrp="1"/>
          </p:cNvSpPr>
          <p:nvPr>
            <p:ph type="title"/>
          </p:nvPr>
        </p:nvSpPr>
        <p:spPr>
          <a:xfrm>
            <a:off x="609600" y="0"/>
            <a:ext cx="10972800" cy="1325563"/>
          </a:xfrm>
        </p:spPr>
        <p:txBody>
          <a:bodyPr anchor="ctr"/>
          <a:lstStyle/>
          <a:p>
            <a:r>
              <a:rPr lang="en-US" altLang="zh-TW" dirty="0">
                <a:latin typeface="Calibri" panose="020F0502020204030204" pitchFamily="34" charset="0"/>
                <a:cs typeface="Calibri" panose="020F0502020204030204" pitchFamily="34" charset="0"/>
              </a:rPr>
              <a:t>What is AlphaGo</a:t>
            </a:r>
            <a:r>
              <a:rPr lang="zh-TW" altLang="en-US" dirty="0">
                <a:latin typeface="Calibri" panose="020F0502020204030204" pitchFamily="34" charset="0"/>
                <a:cs typeface="Calibri" panose="020F0502020204030204" pitchFamily="34" charset="0"/>
              </a:rPr>
              <a:t>？</a:t>
            </a:r>
          </a:p>
        </p:txBody>
      </p:sp>
      <p:sp>
        <p:nvSpPr>
          <p:cNvPr id="3" name="內容版面配置區 2">
            <a:extLst>
              <a:ext uri="{FF2B5EF4-FFF2-40B4-BE49-F238E27FC236}">
                <a16:creationId xmlns:a16="http://schemas.microsoft.com/office/drawing/2014/main" id="{F572CB35-2C66-61A5-06FB-F9FBE6924A87}"/>
              </a:ext>
            </a:extLst>
          </p:cNvPr>
          <p:cNvSpPr>
            <a:spLocks noGrp="1"/>
          </p:cNvSpPr>
          <p:nvPr>
            <p:ph idx="1"/>
          </p:nvPr>
        </p:nvSpPr>
        <p:spPr>
          <a:xfrm>
            <a:off x="609600" y="1325563"/>
            <a:ext cx="10972800" cy="5223149"/>
          </a:xfrm>
        </p:spPr>
        <p:txBody>
          <a:bodyPr>
            <a:normAutofit/>
          </a:bodyPr>
          <a:lstStyle/>
          <a:p>
            <a:pPr marL="342900" indent="-342900">
              <a:buFont typeface="Arial" panose="020B0604020202020204" pitchFamily="34" charset="0"/>
              <a:buChar char="•"/>
            </a:pPr>
            <a:r>
              <a:rPr lang="en-US" altLang="zh-TW" sz="2600" dirty="0">
                <a:latin typeface="Calibri" panose="020F0502020204030204" pitchFamily="34" charset="0"/>
                <a:cs typeface="Calibri" panose="020F0502020204030204" pitchFamily="34" charset="0"/>
              </a:rPr>
              <a:t>AlphaGo </a:t>
            </a:r>
            <a:r>
              <a:rPr lang="zh-TW" altLang="en-US" sz="2600" dirty="0">
                <a:latin typeface="Calibri" panose="020F0502020204030204" pitchFamily="34" charset="0"/>
                <a:cs typeface="Calibri" panose="020F0502020204030204" pitchFamily="34" charset="0"/>
              </a:rPr>
              <a:t>→ </a:t>
            </a:r>
            <a:r>
              <a:rPr lang="en-US" altLang="zh-TW" sz="2600" dirty="0">
                <a:latin typeface="Calibri" panose="020F0502020204030204" pitchFamily="34" charset="0"/>
                <a:cs typeface="Calibri" panose="020F0502020204030204" pitchFamily="34" charset="0"/>
              </a:rPr>
              <a:t>Artificial Intelligence, </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		 Excellent at Go Chess.</a:t>
            </a:r>
          </a:p>
          <a:p>
            <a:pPr marL="342900" indent="-342900">
              <a:buFont typeface="Arial" panose="020B0604020202020204" pitchFamily="34" charset="0"/>
              <a:buChar char="•"/>
            </a:pPr>
            <a:r>
              <a:rPr lang="en-US" altLang="zh-TW" sz="2600" dirty="0">
                <a:latin typeface="Calibri" panose="020F0502020204030204" pitchFamily="34" charset="0"/>
                <a:cs typeface="Calibri" panose="020F0502020204030204" pitchFamily="34" charset="0"/>
              </a:rPr>
              <a:t>Competition Achievement:</a:t>
            </a:r>
          </a:p>
          <a:p>
            <a:pPr marL="742950" lvl="1" indent="-514350">
              <a:buFont typeface="+mj-lt"/>
              <a:buAutoNum type="arabicPeriod"/>
            </a:pPr>
            <a:r>
              <a:rPr lang="en-US" altLang="zh-TW" sz="2600" dirty="0">
                <a:latin typeface="Calibri" panose="020F0502020204030204" pitchFamily="34" charset="0"/>
                <a:cs typeface="Calibri" panose="020F0502020204030204" pitchFamily="34" charset="0"/>
              </a:rPr>
              <a:t>Year</a:t>
            </a:r>
            <a:r>
              <a:rPr lang="zh-TW" altLang="en-US" sz="2600" dirty="0">
                <a:latin typeface="Calibri" panose="020F0502020204030204" pitchFamily="34" charset="0"/>
                <a:cs typeface="Calibri" panose="020F0502020204030204" pitchFamily="34" charset="0"/>
              </a:rPr>
              <a:t>：</a:t>
            </a:r>
            <a:r>
              <a:rPr lang="en-US" altLang="zh-TW" sz="2600" dirty="0">
                <a:latin typeface="Calibri" panose="020F0502020204030204" pitchFamily="34" charset="0"/>
                <a:cs typeface="Calibri" panose="020F0502020204030204" pitchFamily="34" charset="0"/>
              </a:rPr>
              <a:t>2015</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Competitor</a:t>
            </a:r>
            <a:r>
              <a:rPr lang="zh-TW" altLang="en-US" sz="2600" dirty="0">
                <a:latin typeface="Calibri" panose="020F0502020204030204" pitchFamily="34" charset="0"/>
                <a:cs typeface="Calibri" panose="020F0502020204030204" pitchFamily="34" charset="0"/>
              </a:rPr>
              <a:t>：</a:t>
            </a:r>
            <a:r>
              <a:rPr lang="en-US" altLang="zh-TW" sz="2600" u="sng" dirty="0">
                <a:latin typeface="Calibri" panose="020F0502020204030204" pitchFamily="34" charset="0"/>
                <a:cs typeface="Calibri" panose="020F0502020204030204" pitchFamily="34" charset="0"/>
              </a:rPr>
              <a:t>Fan Hui</a:t>
            </a:r>
            <a:r>
              <a:rPr lang="en-US" altLang="zh-TW" sz="2600" dirty="0">
                <a:latin typeface="Calibri" panose="020F0502020204030204" pitchFamily="34" charset="0"/>
                <a:cs typeface="Calibri" panose="020F0502020204030204" pitchFamily="34" charset="0"/>
              </a:rPr>
              <a:t>, European Go Champion </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Record</a:t>
            </a:r>
            <a:r>
              <a:rPr lang="zh-TW" altLang="en-US" sz="2600" dirty="0">
                <a:latin typeface="Calibri" panose="020F0502020204030204" pitchFamily="34" charset="0"/>
                <a:cs typeface="Calibri" panose="020F0502020204030204" pitchFamily="34" charset="0"/>
              </a:rPr>
              <a:t> ： </a:t>
            </a:r>
            <a:r>
              <a:rPr lang="en-US" altLang="zh-TW" sz="2600" dirty="0">
                <a:latin typeface="Calibri" panose="020F0502020204030204" pitchFamily="34" charset="0"/>
                <a:cs typeface="Calibri" panose="020F0502020204030204" pitchFamily="34" charset="0"/>
              </a:rPr>
              <a:t>5:0, </a:t>
            </a:r>
            <a:r>
              <a:rPr lang="en-US" altLang="zh-TW" sz="2600" u="sng" dirty="0" err="1">
                <a:latin typeface="Calibri" panose="020F0502020204030204" pitchFamily="34" charset="0"/>
                <a:cs typeface="Calibri" panose="020F0502020204030204" pitchFamily="34" charset="0"/>
              </a:rPr>
              <a:t>AlphaGO</a:t>
            </a:r>
            <a:r>
              <a:rPr lang="en-US" altLang="zh-TW" sz="2600" dirty="0">
                <a:latin typeface="Calibri" panose="020F0502020204030204" pitchFamily="34" charset="0"/>
                <a:cs typeface="Calibri" panose="020F0502020204030204" pitchFamily="34" charset="0"/>
              </a:rPr>
              <a:t> Win </a:t>
            </a:r>
            <a:br>
              <a:rPr lang="en-US" altLang="zh-TW" sz="2600" dirty="0">
                <a:latin typeface="Calibri" panose="020F0502020204030204" pitchFamily="34" charset="0"/>
                <a:cs typeface="Calibri" panose="020F0502020204030204" pitchFamily="34" charset="0"/>
              </a:rPr>
            </a:br>
            <a:r>
              <a:rPr lang="zh-TW" altLang="en-US" sz="2600" dirty="0">
                <a:latin typeface="Calibri" panose="020F0502020204030204" pitchFamily="34" charset="0"/>
                <a:cs typeface="Calibri" panose="020F0502020204030204" pitchFamily="34" charset="0"/>
              </a:rPr>
              <a:t>→ </a:t>
            </a:r>
            <a:r>
              <a:rPr lang="en-US" altLang="zh-TW" sz="2600" b="1" dirty="0">
                <a:latin typeface="Calibri" panose="020F0502020204030204" pitchFamily="34" charset="0"/>
                <a:cs typeface="Calibri" panose="020F0502020204030204" pitchFamily="34" charset="0"/>
              </a:rPr>
              <a:t>Before, No computer beaten human champion.</a:t>
            </a:r>
          </a:p>
          <a:p>
            <a:pPr marL="742950" lvl="1" indent="-514350">
              <a:buFont typeface="+mj-lt"/>
              <a:buAutoNum type="arabicPeriod"/>
            </a:pPr>
            <a:r>
              <a:rPr lang="en-US" altLang="zh-TW" sz="2600" dirty="0">
                <a:latin typeface="Calibri" panose="020F0502020204030204" pitchFamily="34" charset="0"/>
                <a:cs typeface="Calibri" panose="020F0502020204030204" pitchFamily="34" charset="0"/>
              </a:rPr>
              <a:t>Year</a:t>
            </a:r>
            <a:r>
              <a:rPr lang="zh-TW" altLang="en-US" sz="2600" dirty="0">
                <a:latin typeface="Calibri" panose="020F0502020204030204" pitchFamily="34" charset="0"/>
                <a:cs typeface="Calibri" panose="020F0502020204030204" pitchFamily="34" charset="0"/>
              </a:rPr>
              <a:t>：</a:t>
            </a:r>
            <a:r>
              <a:rPr lang="en-US" altLang="zh-TW" sz="2600" dirty="0">
                <a:latin typeface="Calibri" panose="020F0502020204030204" pitchFamily="34" charset="0"/>
                <a:cs typeface="Calibri" panose="020F0502020204030204" pitchFamily="34" charset="0"/>
              </a:rPr>
              <a:t> 2016</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Competitor</a:t>
            </a:r>
            <a:r>
              <a:rPr lang="zh-TW" altLang="en-US" sz="2600" dirty="0">
                <a:latin typeface="Calibri" panose="020F0502020204030204" pitchFamily="34" charset="0"/>
                <a:cs typeface="Calibri" panose="020F0502020204030204" pitchFamily="34" charset="0"/>
              </a:rPr>
              <a:t>：</a:t>
            </a:r>
            <a:r>
              <a:rPr lang="en-US" altLang="zh-TW" sz="2600" dirty="0">
                <a:latin typeface="Calibri" panose="020F0502020204030204" pitchFamily="34" charset="0"/>
                <a:cs typeface="Calibri" panose="020F0502020204030204" pitchFamily="34" charset="0"/>
              </a:rPr>
              <a:t>Lee Se-Dol, Korean Go player, 9 dan rank.</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Record</a:t>
            </a:r>
            <a:r>
              <a:rPr lang="zh-TW" altLang="en-US" sz="2600" dirty="0">
                <a:latin typeface="Calibri" panose="020F0502020204030204" pitchFamily="34" charset="0"/>
                <a:cs typeface="Calibri" panose="020F0502020204030204" pitchFamily="34" charset="0"/>
              </a:rPr>
              <a:t> ：</a:t>
            </a:r>
            <a:r>
              <a:rPr lang="en-US" altLang="zh-TW" sz="2600" dirty="0">
                <a:latin typeface="Calibri" panose="020F0502020204030204" pitchFamily="34" charset="0"/>
                <a:cs typeface="Calibri" panose="020F0502020204030204" pitchFamily="34" charset="0"/>
              </a:rPr>
              <a:t>4:1, </a:t>
            </a:r>
            <a:r>
              <a:rPr lang="en-US" altLang="zh-TW" sz="2600" u="sng" dirty="0" err="1">
                <a:latin typeface="Calibri" panose="020F0502020204030204" pitchFamily="34" charset="0"/>
                <a:cs typeface="Calibri" panose="020F0502020204030204" pitchFamily="34" charset="0"/>
              </a:rPr>
              <a:t>AlphaGO</a:t>
            </a:r>
            <a:r>
              <a:rPr lang="en-US" altLang="zh-TW" sz="2600" dirty="0">
                <a:latin typeface="Calibri" panose="020F0502020204030204" pitchFamily="34" charset="0"/>
                <a:cs typeface="Calibri" panose="020F0502020204030204" pitchFamily="34" charset="0"/>
              </a:rPr>
              <a:t> Win </a:t>
            </a:r>
            <a:br>
              <a:rPr lang="en-US" altLang="zh-TW" sz="2600" dirty="0">
                <a:latin typeface="Calibri" panose="020F0502020204030204" pitchFamily="34" charset="0"/>
                <a:cs typeface="Calibri" panose="020F0502020204030204" pitchFamily="34" charset="0"/>
              </a:rPr>
            </a:br>
            <a:r>
              <a:rPr lang="zh-TW" altLang="en-US" sz="2600" b="1" dirty="0">
                <a:latin typeface="Calibri" panose="020F0502020204030204" pitchFamily="34" charset="0"/>
                <a:cs typeface="Calibri" panose="020F0502020204030204" pitchFamily="34" charset="0"/>
              </a:rPr>
              <a:t>→ </a:t>
            </a:r>
            <a:r>
              <a:rPr lang="en-US" altLang="zh-TW" sz="2600" b="1" dirty="0">
                <a:latin typeface="Calibri" panose="020F0502020204030204" pitchFamily="34" charset="0"/>
                <a:cs typeface="Calibri" panose="020F0502020204030204" pitchFamily="34" charset="0"/>
              </a:rPr>
              <a:t>AI’s Milestone.</a:t>
            </a:r>
          </a:p>
        </p:txBody>
      </p:sp>
      <p:pic>
        <p:nvPicPr>
          <p:cNvPr id="1026" name="Picture 2" descr="根據世界職業圍棋排名網站Go Ratings顯示，「AlphaGo」成為世界第一。（圖片取自DeepMind的官網）">
            <a:extLst>
              <a:ext uri="{FF2B5EF4-FFF2-40B4-BE49-F238E27FC236}">
                <a16:creationId xmlns:a16="http://schemas.microsoft.com/office/drawing/2014/main" id="{DC17E6CA-B9CE-B058-8053-A492313A14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2358" y="1325563"/>
            <a:ext cx="6067415" cy="180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935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92C7A3-5FC3-8D55-22B2-4BC063D344E8}"/>
              </a:ext>
            </a:extLst>
          </p:cNvPr>
          <p:cNvSpPr>
            <a:spLocks noGrp="1"/>
          </p:cNvSpPr>
          <p:nvPr>
            <p:ph type="title"/>
          </p:nvPr>
        </p:nvSpPr>
        <p:spPr>
          <a:xfrm>
            <a:off x="609600" y="0"/>
            <a:ext cx="10972800" cy="1325563"/>
          </a:xfrm>
        </p:spPr>
        <p:txBody>
          <a:bodyPr anchor="ctr"/>
          <a:lstStyle/>
          <a:p>
            <a:r>
              <a:rPr lang="en-US" altLang="zh-TW" dirty="0">
                <a:latin typeface="Calibri" panose="020F0502020204030204" pitchFamily="34" charset="0"/>
                <a:cs typeface="Calibri" panose="020F0502020204030204" pitchFamily="34" charset="0"/>
              </a:rPr>
              <a:t>What is AlphaGo</a:t>
            </a:r>
            <a:r>
              <a:rPr lang="zh-TW" altLang="en-US" dirty="0">
                <a:latin typeface="Calibri" panose="020F0502020204030204" pitchFamily="34" charset="0"/>
                <a:cs typeface="Calibri" panose="020F0502020204030204" pitchFamily="34" charset="0"/>
              </a:rPr>
              <a:t>？</a:t>
            </a:r>
          </a:p>
        </p:txBody>
      </p:sp>
      <p:sp>
        <p:nvSpPr>
          <p:cNvPr id="3" name="內容版面配置區 2">
            <a:extLst>
              <a:ext uri="{FF2B5EF4-FFF2-40B4-BE49-F238E27FC236}">
                <a16:creationId xmlns:a16="http://schemas.microsoft.com/office/drawing/2014/main" id="{F572CB35-2C66-61A5-06FB-F9FBE6924A87}"/>
              </a:ext>
            </a:extLst>
          </p:cNvPr>
          <p:cNvSpPr>
            <a:spLocks noGrp="1"/>
          </p:cNvSpPr>
          <p:nvPr>
            <p:ph idx="1"/>
          </p:nvPr>
        </p:nvSpPr>
        <p:spPr>
          <a:xfrm>
            <a:off x="609600" y="1325563"/>
            <a:ext cx="10972800" cy="5223149"/>
          </a:xfrm>
        </p:spPr>
        <p:txBody>
          <a:bodyPr>
            <a:normAutofit/>
          </a:bodyPr>
          <a:lstStyle/>
          <a:p>
            <a:pPr marL="342900" indent="-342900">
              <a:buFont typeface="Arial" panose="020B0604020202020204" pitchFamily="34" charset="0"/>
              <a:buChar char="•"/>
            </a:pPr>
            <a:r>
              <a:rPr lang="en-US" altLang="zh-TW" sz="2600" dirty="0">
                <a:latin typeface="Calibri" panose="020F0502020204030204" pitchFamily="34" charset="0"/>
                <a:cs typeface="Calibri" panose="020F0502020204030204" pitchFamily="34" charset="0"/>
              </a:rPr>
              <a:t>Competition Achievement (Continued):</a:t>
            </a:r>
          </a:p>
          <a:p>
            <a:pPr marL="742950" lvl="1" indent="-514350">
              <a:buFont typeface="+mj-lt"/>
              <a:buAutoNum type="arabicPeriod" startAt="3"/>
            </a:pPr>
            <a:r>
              <a:rPr lang="en-US" altLang="zh-TW" sz="2600" dirty="0">
                <a:latin typeface="Calibri" panose="020F0502020204030204" pitchFamily="34" charset="0"/>
                <a:cs typeface="Calibri" panose="020F0502020204030204" pitchFamily="34" charset="0"/>
              </a:rPr>
              <a:t>Year</a:t>
            </a:r>
            <a:r>
              <a:rPr lang="zh-TW" altLang="en-US" sz="2600" dirty="0">
                <a:latin typeface="Calibri" panose="020F0502020204030204" pitchFamily="34" charset="0"/>
                <a:cs typeface="Calibri" panose="020F0502020204030204" pitchFamily="34" charset="0"/>
              </a:rPr>
              <a:t>：</a:t>
            </a:r>
            <a:r>
              <a:rPr lang="en-US" altLang="zh-TW" sz="2600" dirty="0">
                <a:latin typeface="Calibri" panose="020F0502020204030204" pitchFamily="34" charset="0"/>
                <a:cs typeface="Calibri" panose="020F0502020204030204" pitchFamily="34" charset="0"/>
              </a:rPr>
              <a:t>2017</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Competitor</a:t>
            </a:r>
            <a:r>
              <a:rPr lang="zh-TW" altLang="en-US" sz="2600" dirty="0">
                <a:latin typeface="Calibri" panose="020F0502020204030204" pitchFamily="34" charset="0"/>
                <a:cs typeface="Calibri" panose="020F0502020204030204" pitchFamily="34" charset="0"/>
              </a:rPr>
              <a:t>：</a:t>
            </a:r>
            <a:r>
              <a:rPr lang="en-US" altLang="zh-TW" sz="2600" u="sng" dirty="0" err="1">
                <a:latin typeface="Calibri" panose="020F0502020204030204" pitchFamily="34" charset="0"/>
                <a:cs typeface="Calibri" panose="020F0502020204030204" pitchFamily="34" charset="0"/>
              </a:rPr>
              <a:t>Ke</a:t>
            </a:r>
            <a:r>
              <a:rPr lang="en-US" altLang="zh-TW" sz="2600" u="sng" dirty="0">
                <a:latin typeface="Calibri" panose="020F0502020204030204" pitchFamily="34" charset="0"/>
                <a:cs typeface="Calibri" panose="020F0502020204030204" pitchFamily="34" charset="0"/>
              </a:rPr>
              <a:t> Jie</a:t>
            </a:r>
            <a:r>
              <a:rPr lang="en-US" altLang="zh-TW" sz="2600" dirty="0">
                <a:latin typeface="Calibri" panose="020F0502020204030204" pitchFamily="34" charset="0"/>
                <a:cs typeface="Calibri" panose="020F0502020204030204" pitchFamily="34" charset="0"/>
              </a:rPr>
              <a:t>, Chinese Go player, 9 dan rank.</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Record</a:t>
            </a:r>
            <a:r>
              <a:rPr lang="zh-TW" altLang="en-US" sz="2600" dirty="0">
                <a:latin typeface="Calibri" panose="020F0502020204030204" pitchFamily="34" charset="0"/>
                <a:cs typeface="Calibri" panose="020F0502020204030204" pitchFamily="34" charset="0"/>
              </a:rPr>
              <a:t> ： </a:t>
            </a:r>
            <a:r>
              <a:rPr lang="en-US" altLang="zh-TW" sz="2600" dirty="0">
                <a:latin typeface="Calibri" panose="020F0502020204030204" pitchFamily="34" charset="0"/>
                <a:cs typeface="Calibri" panose="020F0502020204030204" pitchFamily="34" charset="0"/>
              </a:rPr>
              <a:t>3:0, </a:t>
            </a:r>
            <a:r>
              <a:rPr lang="en-US" altLang="zh-TW" sz="2600" u="sng" dirty="0" err="1">
                <a:latin typeface="Calibri" panose="020F0502020204030204" pitchFamily="34" charset="0"/>
                <a:cs typeface="Calibri" panose="020F0502020204030204" pitchFamily="34" charset="0"/>
              </a:rPr>
              <a:t>AlphaGO</a:t>
            </a:r>
            <a:r>
              <a:rPr lang="en-US" altLang="zh-TW" sz="2600" u="sng" dirty="0">
                <a:latin typeface="Calibri" panose="020F0502020204030204" pitchFamily="34" charset="0"/>
                <a:cs typeface="Calibri" panose="020F0502020204030204" pitchFamily="34" charset="0"/>
              </a:rPr>
              <a:t> Master</a:t>
            </a:r>
            <a:r>
              <a:rPr lang="en-US" altLang="zh-TW" sz="2600" dirty="0">
                <a:latin typeface="Calibri" panose="020F0502020204030204" pitchFamily="34" charset="0"/>
                <a:cs typeface="Calibri" panose="020F0502020204030204" pitchFamily="34" charset="0"/>
              </a:rPr>
              <a:t> Win </a:t>
            </a:r>
            <a:br>
              <a:rPr lang="en-US" altLang="zh-TW" sz="2600" dirty="0">
                <a:latin typeface="Calibri" panose="020F0502020204030204" pitchFamily="34" charset="0"/>
                <a:cs typeface="Calibri" panose="020F0502020204030204" pitchFamily="34" charset="0"/>
              </a:rPr>
            </a:br>
            <a:r>
              <a:rPr lang="zh-TW" altLang="en-US" sz="2600" dirty="0">
                <a:latin typeface="Calibri" panose="020F0502020204030204" pitchFamily="34" charset="0"/>
                <a:cs typeface="Calibri" panose="020F0502020204030204" pitchFamily="34" charset="0"/>
              </a:rPr>
              <a:t>→ </a:t>
            </a:r>
            <a:r>
              <a:rPr lang="en-US" altLang="zh-TW" sz="2600" b="1" dirty="0">
                <a:latin typeface="Calibri" panose="020F0502020204030204" pitchFamily="34" charset="0"/>
                <a:cs typeface="Calibri" panose="020F0502020204030204" pitchFamily="34" charset="0"/>
              </a:rPr>
              <a:t>Became World Champion &amp; the Topmost in the rank.</a:t>
            </a:r>
          </a:p>
        </p:txBody>
      </p:sp>
      <p:pic>
        <p:nvPicPr>
          <p:cNvPr id="1028" name="Picture 4" descr="根據世界職業圍棋排名網站Go Ratings顯示，「AlphaGo」成為世界第一。（圖片取自世界職業圍棋排名網站Go Ratings）">
            <a:extLst>
              <a:ext uri="{FF2B5EF4-FFF2-40B4-BE49-F238E27FC236}">
                <a16:creationId xmlns:a16="http://schemas.microsoft.com/office/drawing/2014/main" id="{7EE86FFC-67B3-85C7-0C71-6FA62573FB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811" t="4511" r="17367" b="68412"/>
          <a:stretch/>
        </p:blipFill>
        <p:spPr bwMode="auto">
          <a:xfrm>
            <a:off x="7293429" y="3646714"/>
            <a:ext cx="4822371" cy="3102430"/>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7EAF6910-ADDE-7045-CD24-6ECDAAF519D1}"/>
              </a:ext>
            </a:extLst>
          </p:cNvPr>
          <p:cNvSpPr/>
          <p:nvPr/>
        </p:nvSpPr>
        <p:spPr>
          <a:xfrm>
            <a:off x="7293429" y="3937136"/>
            <a:ext cx="4746171" cy="3518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箭號: 向右 5">
            <a:extLst>
              <a:ext uri="{FF2B5EF4-FFF2-40B4-BE49-F238E27FC236}">
                <a16:creationId xmlns:a16="http://schemas.microsoft.com/office/drawing/2014/main" id="{D591F9E1-1BA6-C16F-FBD8-DFDC187CFE49}"/>
              </a:ext>
            </a:extLst>
          </p:cNvPr>
          <p:cNvSpPr/>
          <p:nvPr/>
        </p:nvSpPr>
        <p:spPr>
          <a:xfrm>
            <a:off x="6614160" y="3990771"/>
            <a:ext cx="603069" cy="2656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文字方塊 6">
            <a:extLst>
              <a:ext uri="{FF2B5EF4-FFF2-40B4-BE49-F238E27FC236}">
                <a16:creationId xmlns:a16="http://schemas.microsoft.com/office/drawing/2014/main" id="{93B07482-1895-1CB9-D11F-0D80E7A69C32}"/>
              </a:ext>
            </a:extLst>
          </p:cNvPr>
          <p:cNvSpPr txBox="1"/>
          <p:nvPr/>
        </p:nvSpPr>
        <p:spPr>
          <a:xfrm>
            <a:off x="3149600" y="3769633"/>
            <a:ext cx="3464560" cy="707886"/>
          </a:xfrm>
          <a:prstGeom prst="rect">
            <a:avLst/>
          </a:prstGeom>
          <a:noFill/>
        </p:spPr>
        <p:txBody>
          <a:bodyPr wrap="square" rtlCol="0">
            <a:spAutoFit/>
          </a:bodyPr>
          <a:lstStyle/>
          <a:p>
            <a:pPr algn="r"/>
            <a:r>
              <a:rPr lang="en-US" altLang="zh-TW" sz="2000" dirty="0">
                <a:latin typeface="Calibri" panose="020F0502020204030204" pitchFamily="34" charset="0"/>
                <a:cs typeface="Calibri" panose="020F0502020204030204" pitchFamily="34" charset="0"/>
              </a:rPr>
              <a:t>AlphaGo Master:</a:t>
            </a:r>
          </a:p>
          <a:p>
            <a:pPr algn="r"/>
            <a:r>
              <a:rPr lang="en-US" altLang="zh-TW" sz="2000" dirty="0">
                <a:latin typeface="Calibri" panose="020F0502020204030204" pitchFamily="34" charset="0"/>
                <a:cs typeface="Calibri" panose="020F0502020204030204" pitchFamily="34" charset="0"/>
              </a:rPr>
              <a:t>As the World Number One</a:t>
            </a:r>
            <a:endParaRPr lang="zh-TW" alt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53319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3" name="Freeform: Shape 1032">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035"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C8BF742A-50EF-4EE9-855D-53E511F86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9" name="Freeform: Shape 1038">
            <a:extLst>
              <a:ext uri="{FF2B5EF4-FFF2-40B4-BE49-F238E27FC236}">
                <a16:creationId xmlns:a16="http://schemas.microsoft.com/office/drawing/2014/main" id="{7EF79062-B5BB-45DF-810C-95A324A9D6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2140699"/>
            <a:ext cx="12192000" cy="4717301"/>
          </a:xfrm>
          <a:custGeom>
            <a:avLst/>
            <a:gdLst>
              <a:gd name="connsiteX0" fmla="*/ 8930642 w 12192000"/>
              <a:gd name="connsiteY0" fmla="*/ 4273734 h 4717301"/>
              <a:gd name="connsiteX1" fmla="*/ 9143134 w 12192000"/>
              <a:gd name="connsiteY1" fmla="*/ 4396362 h 4717301"/>
              <a:gd name="connsiteX2" fmla="*/ 9043549 w 12192000"/>
              <a:gd name="connsiteY2" fmla="*/ 4693978 h 4717301"/>
              <a:gd name="connsiteX3" fmla="*/ 8745984 w 12192000"/>
              <a:gd name="connsiteY3" fmla="*/ 4594249 h 4717301"/>
              <a:gd name="connsiteX4" fmla="*/ 8845568 w 12192000"/>
              <a:gd name="connsiteY4" fmla="*/ 4296634 h 4717301"/>
              <a:gd name="connsiteX5" fmla="*/ 8930642 w 12192000"/>
              <a:gd name="connsiteY5" fmla="*/ 4273734 h 4717301"/>
              <a:gd name="connsiteX6" fmla="*/ 9842642 w 12192000"/>
              <a:gd name="connsiteY6" fmla="*/ 3718743 h 4717301"/>
              <a:gd name="connsiteX7" fmla="*/ 10272210 w 12192000"/>
              <a:gd name="connsiteY7" fmla="*/ 3966645 h 4717301"/>
              <a:gd name="connsiteX8" fmla="*/ 10070896 w 12192000"/>
              <a:gd name="connsiteY8" fmla="*/ 4568292 h 4717301"/>
              <a:gd name="connsiteX9" fmla="*/ 9469346 w 12192000"/>
              <a:gd name="connsiteY9" fmla="*/ 4366686 h 4717301"/>
              <a:gd name="connsiteX10" fmla="*/ 9670660 w 12192000"/>
              <a:gd name="connsiteY10" fmla="*/ 3765038 h 4717301"/>
              <a:gd name="connsiteX11" fmla="*/ 9842642 w 12192000"/>
              <a:gd name="connsiteY11" fmla="*/ 3718743 h 4717301"/>
              <a:gd name="connsiteX12" fmla="*/ 0 w 12192000"/>
              <a:gd name="connsiteY12" fmla="*/ 0 h 4717301"/>
              <a:gd name="connsiteX13" fmla="*/ 12192000 w 12192000"/>
              <a:gd name="connsiteY13" fmla="*/ 0 h 4717301"/>
              <a:gd name="connsiteX14" fmla="*/ 12192000 w 12192000"/>
              <a:gd name="connsiteY14" fmla="*/ 3369891 h 4717301"/>
              <a:gd name="connsiteX15" fmla="*/ 12124015 w 12192000"/>
              <a:gd name="connsiteY15" fmla="*/ 3410713 h 4717301"/>
              <a:gd name="connsiteX16" fmla="*/ 11077457 w 12192000"/>
              <a:gd name="connsiteY16" fmla="*/ 3501725 h 4717301"/>
              <a:gd name="connsiteX17" fmla="*/ 9867246 w 12192000"/>
              <a:gd name="connsiteY17" fmla="*/ 3351592 h 4717301"/>
              <a:gd name="connsiteX18" fmla="*/ 8994802 w 12192000"/>
              <a:gd name="connsiteY18" fmla="*/ 3878378 h 4717301"/>
              <a:gd name="connsiteX19" fmla="*/ 6994655 w 12192000"/>
              <a:gd name="connsiteY19" fmla="*/ 4335637 h 4717301"/>
              <a:gd name="connsiteX20" fmla="*/ 6287534 w 12192000"/>
              <a:gd name="connsiteY20" fmla="*/ 3714199 h 4717301"/>
              <a:gd name="connsiteX21" fmla="*/ 4392596 w 12192000"/>
              <a:gd name="connsiteY21" fmla="*/ 3392344 h 4717301"/>
              <a:gd name="connsiteX22" fmla="*/ 3014500 w 12192000"/>
              <a:gd name="connsiteY22" fmla="*/ 4100222 h 4717301"/>
              <a:gd name="connsiteX23" fmla="*/ 86414 w 12192000"/>
              <a:gd name="connsiteY23" fmla="*/ 3903305 h 4717301"/>
              <a:gd name="connsiteX24" fmla="*/ 0 w 12192000"/>
              <a:gd name="connsiteY24" fmla="*/ 3840566 h 471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192000" h="4717301">
                <a:moveTo>
                  <a:pt x="8930642" y="4273734"/>
                </a:moveTo>
                <a:cubicBezTo>
                  <a:pt x="9016941" y="4268381"/>
                  <a:pt x="9102130" y="4314070"/>
                  <a:pt x="9143134" y="4396362"/>
                </a:cubicBezTo>
                <a:cubicBezTo>
                  <a:pt x="9197806" y="4506087"/>
                  <a:pt x="9153221" y="4639333"/>
                  <a:pt x="9043549" y="4693978"/>
                </a:cubicBezTo>
                <a:cubicBezTo>
                  <a:pt x="8933879" y="4748622"/>
                  <a:pt x="8800655" y="4703973"/>
                  <a:pt x="8745984" y="4594249"/>
                </a:cubicBezTo>
                <a:cubicBezTo>
                  <a:pt x="8691311" y="4484525"/>
                  <a:pt x="8735897" y="4351279"/>
                  <a:pt x="8845568" y="4296634"/>
                </a:cubicBezTo>
                <a:cubicBezTo>
                  <a:pt x="8872986" y="4282973"/>
                  <a:pt x="8901875" y="4275517"/>
                  <a:pt x="8930642" y="4273734"/>
                </a:cubicBezTo>
                <a:close/>
                <a:moveTo>
                  <a:pt x="9842642" y="3718743"/>
                </a:moveTo>
                <a:cubicBezTo>
                  <a:pt x="10017101" y="3707923"/>
                  <a:pt x="10189318" y="3800286"/>
                  <a:pt x="10272210" y="3966645"/>
                </a:cubicBezTo>
                <a:cubicBezTo>
                  <a:pt x="10382732" y="4188458"/>
                  <a:pt x="10292600" y="4457825"/>
                  <a:pt x="10070896" y="4568292"/>
                </a:cubicBezTo>
                <a:cubicBezTo>
                  <a:pt x="9849191" y="4678760"/>
                  <a:pt x="9579867" y="4588498"/>
                  <a:pt x="9469346" y="4366686"/>
                </a:cubicBezTo>
                <a:cubicBezTo>
                  <a:pt x="9358824" y="4144873"/>
                  <a:pt x="9448956" y="3875506"/>
                  <a:pt x="9670660" y="3765038"/>
                </a:cubicBezTo>
                <a:cubicBezTo>
                  <a:pt x="9726087" y="3737421"/>
                  <a:pt x="9784490" y="3722349"/>
                  <a:pt x="9842642" y="3718743"/>
                </a:cubicBezTo>
                <a:close/>
                <a:moveTo>
                  <a:pt x="0" y="0"/>
                </a:moveTo>
                <a:lnTo>
                  <a:pt x="12192000" y="0"/>
                </a:lnTo>
                <a:lnTo>
                  <a:pt x="12192000" y="3369891"/>
                </a:lnTo>
                <a:lnTo>
                  <a:pt x="12124015" y="3410713"/>
                </a:lnTo>
                <a:cubicBezTo>
                  <a:pt x="11792041" y="3581538"/>
                  <a:pt x="11443617" y="3577252"/>
                  <a:pt x="11077457" y="3501725"/>
                </a:cubicBezTo>
                <a:cubicBezTo>
                  <a:pt x="10679189" y="3419860"/>
                  <a:pt x="10271734" y="3358281"/>
                  <a:pt x="9867246" y="3351592"/>
                </a:cubicBezTo>
                <a:cubicBezTo>
                  <a:pt x="9492336" y="3345611"/>
                  <a:pt x="9239136" y="3626329"/>
                  <a:pt x="8994802" y="3878378"/>
                </a:cubicBezTo>
                <a:cubicBezTo>
                  <a:pt x="8385954" y="4506678"/>
                  <a:pt x="7695268" y="4690742"/>
                  <a:pt x="6994655" y="4335637"/>
                </a:cubicBezTo>
                <a:cubicBezTo>
                  <a:pt x="6722938" y="4197922"/>
                  <a:pt x="6494843" y="3948626"/>
                  <a:pt x="6287534" y="3714199"/>
                </a:cubicBezTo>
                <a:cubicBezTo>
                  <a:pt x="5731733" y="3085491"/>
                  <a:pt x="5043559" y="3067499"/>
                  <a:pt x="4392596" y="3392344"/>
                </a:cubicBezTo>
                <a:cubicBezTo>
                  <a:pt x="3930423" y="3623867"/>
                  <a:pt x="3492022" y="3908604"/>
                  <a:pt x="3014500" y="4100222"/>
                </a:cubicBezTo>
                <a:cubicBezTo>
                  <a:pt x="1977820" y="4518409"/>
                  <a:pt x="973242" y="4499486"/>
                  <a:pt x="86414" y="3903305"/>
                </a:cubicBezTo>
                <a:lnTo>
                  <a:pt x="0" y="384056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CD92C7A3-5FC3-8D55-22B2-4BC063D344E8}"/>
              </a:ext>
            </a:extLst>
          </p:cNvPr>
          <p:cNvSpPr>
            <a:spLocks noGrp="1"/>
          </p:cNvSpPr>
          <p:nvPr>
            <p:ph type="title"/>
          </p:nvPr>
        </p:nvSpPr>
        <p:spPr>
          <a:xfrm>
            <a:off x="598842" y="718824"/>
            <a:ext cx="10804264" cy="1451174"/>
          </a:xfrm>
        </p:spPr>
        <p:txBody>
          <a:bodyPr vert="horz" lIns="91440" tIns="45720" rIns="91440" bIns="45720" rtlCol="0" anchor="ctr">
            <a:noAutofit/>
          </a:bodyPr>
          <a:lstStyle/>
          <a:p>
            <a:pPr algn="ctr">
              <a:lnSpc>
                <a:spcPct val="90000"/>
              </a:lnSpc>
            </a:pPr>
            <a:r>
              <a:rPr lang="en-US" altLang="zh-TW" sz="6000" dirty="0">
                <a:latin typeface="Calibri" panose="020F0502020204030204" pitchFamily="34" charset="0"/>
                <a:cs typeface="Calibri" panose="020F0502020204030204" pitchFamily="34" charset="0"/>
              </a:rPr>
              <a:t>Official Trailer: AlphaGo</a:t>
            </a:r>
          </a:p>
        </p:txBody>
      </p:sp>
      <p:pic>
        <p:nvPicPr>
          <p:cNvPr id="4" name="《AlphaGo世紀對決》預告片">
            <a:hlinkClick r:id="" action="ppaction://media"/>
            <a:extLst>
              <a:ext uri="{FF2B5EF4-FFF2-40B4-BE49-F238E27FC236}">
                <a16:creationId xmlns:a16="http://schemas.microsoft.com/office/drawing/2014/main" id="{22F07ECE-BF44-7E08-4448-9A39E7EED2E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6232349" y="2958354"/>
            <a:ext cx="5764499" cy="3240000"/>
          </a:xfrm>
          <a:prstGeom prst="rect">
            <a:avLst/>
          </a:prstGeom>
        </p:spPr>
      </p:pic>
      <p:pic>
        <p:nvPicPr>
          <p:cNvPr id="1026" name="Picture 2">
            <a:extLst>
              <a:ext uri="{FF2B5EF4-FFF2-40B4-BE49-F238E27FC236}">
                <a16:creationId xmlns:a16="http://schemas.microsoft.com/office/drawing/2014/main" id="{1DCA126B-94BA-7F21-AC07-11667E6E73D3}"/>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122126" y="2958354"/>
            <a:ext cx="5972350" cy="32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4505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6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Person walking up a stairs">
            <a:extLst>
              <a:ext uri="{FF2B5EF4-FFF2-40B4-BE49-F238E27FC236}">
                <a16:creationId xmlns:a16="http://schemas.microsoft.com/office/drawing/2014/main" id="{EC958757-0F66-48B4-4182-866F34E4407C}"/>
              </a:ext>
            </a:extLst>
          </p:cNvPr>
          <p:cNvPicPr>
            <a:picLocks noChangeAspect="1"/>
          </p:cNvPicPr>
          <p:nvPr/>
        </p:nvPicPr>
        <p:blipFill rotWithShape="1">
          <a:blip r:embed="rId3">
            <a:alphaModFix/>
          </a:blip>
          <a:srcRect t="4621" r="1" b="11623"/>
          <a:stretch/>
        </p:blipFill>
        <p:spPr>
          <a:xfrm>
            <a:off x="-74645" y="10"/>
            <a:ext cx="12266645" cy="6857990"/>
          </a:xfrm>
          <a:prstGeom prst="rect">
            <a:avLst/>
          </a:prstGeom>
        </p:spPr>
      </p:pic>
      <p:sp>
        <p:nvSpPr>
          <p:cNvPr id="13" name="Rectangle 12">
            <a:extLst>
              <a:ext uri="{FF2B5EF4-FFF2-40B4-BE49-F238E27FC236}">
                <a16:creationId xmlns:a16="http://schemas.microsoft.com/office/drawing/2014/main" id="{F4EC6B62-8D18-47C6-815A-17919789F1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50443" y="-1383557"/>
            <a:ext cx="6858000" cy="9625112"/>
          </a:xfrm>
          <a:prstGeom prst="rect">
            <a:avLst/>
          </a:prstGeom>
          <a:gradFill>
            <a:gsLst>
              <a:gs pos="100000">
                <a:srgbClr val="000000">
                  <a:alpha val="0"/>
                </a:srgbClr>
              </a:gs>
              <a:gs pos="0">
                <a:schemeClr val="tx1"/>
              </a:gs>
              <a:gs pos="55000">
                <a:srgbClr val="000000">
                  <a:alpha val="46000"/>
                </a:srgbClr>
              </a:gs>
              <a:gs pos="0">
                <a:srgbClr val="000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標題 3">
            <a:extLst>
              <a:ext uri="{FF2B5EF4-FFF2-40B4-BE49-F238E27FC236}">
                <a16:creationId xmlns:a16="http://schemas.microsoft.com/office/drawing/2014/main" id="{D0698278-C163-4274-7E3E-24A5C17B7193}"/>
              </a:ext>
            </a:extLst>
          </p:cNvPr>
          <p:cNvSpPr>
            <a:spLocks noGrp="1"/>
          </p:cNvSpPr>
          <p:nvPr>
            <p:ph type="ctrTitle"/>
          </p:nvPr>
        </p:nvSpPr>
        <p:spPr>
          <a:xfrm>
            <a:off x="4794742" y="663960"/>
            <a:ext cx="6787658" cy="3594112"/>
          </a:xfrm>
        </p:spPr>
        <p:txBody>
          <a:bodyPr anchor="t">
            <a:normAutofit/>
          </a:bodyPr>
          <a:lstStyle/>
          <a:p>
            <a:pPr algn="r"/>
            <a:r>
              <a:rPr lang="en-US" altLang="zh-TW" sz="6000" dirty="0">
                <a:solidFill>
                  <a:srgbClr val="FFFFFF"/>
                </a:solidFill>
                <a:latin typeface="Calibri" panose="020F0502020204030204" pitchFamily="34" charset="0"/>
                <a:cs typeface="Calibri" panose="020F0502020204030204" pitchFamily="34" charset="0"/>
              </a:rPr>
              <a:t>Methodology</a:t>
            </a:r>
            <a:endParaRPr lang="zh-TW" altLang="en-US" sz="6000" dirty="0">
              <a:solidFill>
                <a:srgbClr val="FFFFFF"/>
              </a:solidFill>
              <a:latin typeface="Calibri" panose="020F0502020204030204" pitchFamily="34" charset="0"/>
              <a:cs typeface="Calibri" panose="020F0502020204030204" pitchFamily="34" charset="0"/>
            </a:endParaRPr>
          </a:p>
        </p:txBody>
      </p:sp>
      <p:sp>
        <p:nvSpPr>
          <p:cNvPr id="5" name="副標題 4">
            <a:extLst>
              <a:ext uri="{FF2B5EF4-FFF2-40B4-BE49-F238E27FC236}">
                <a16:creationId xmlns:a16="http://schemas.microsoft.com/office/drawing/2014/main" id="{1A4DF74D-08D8-1B24-8DB5-C26433CA1E98}"/>
              </a:ext>
            </a:extLst>
          </p:cNvPr>
          <p:cNvSpPr>
            <a:spLocks noGrp="1"/>
          </p:cNvSpPr>
          <p:nvPr>
            <p:ph type="subTitle" idx="1"/>
          </p:nvPr>
        </p:nvSpPr>
        <p:spPr>
          <a:xfrm>
            <a:off x="4794742" y="5228075"/>
            <a:ext cx="6787658" cy="659920"/>
          </a:xfrm>
        </p:spPr>
        <p:txBody>
          <a:bodyPr anchor="ctr">
            <a:normAutofit/>
          </a:bodyPr>
          <a:lstStyle/>
          <a:p>
            <a:pPr marL="342900" indent="-342900" algn="r">
              <a:buFont typeface="Arial" panose="020B0604020202020204" pitchFamily="34" charset="0"/>
              <a:buChar char="•"/>
            </a:pPr>
            <a:r>
              <a:rPr lang="en-US" altLang="zh-TW" sz="2600" dirty="0">
                <a:solidFill>
                  <a:srgbClr val="FFFFFF"/>
                </a:solidFill>
                <a:latin typeface="Calibri" panose="020F0502020204030204" pitchFamily="34" charset="0"/>
                <a:cs typeface="Calibri" panose="020F0502020204030204" pitchFamily="34" charset="0"/>
              </a:rPr>
              <a:t>Secret of AlphaGo</a:t>
            </a:r>
          </a:p>
        </p:txBody>
      </p:sp>
      <p:sp useBgFill="1">
        <p:nvSpPr>
          <p:cNvPr id="15" name="Freeform: Shape 14">
            <a:extLst>
              <a:ext uri="{FF2B5EF4-FFF2-40B4-BE49-F238E27FC236}">
                <a16:creationId xmlns:a16="http://schemas.microsoft.com/office/drawing/2014/main" id="{0EE1950E-A750-4EB6-943D-2FE814B8F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2630" cy="2848482"/>
          </a:xfrm>
          <a:custGeom>
            <a:avLst/>
            <a:gdLst>
              <a:gd name="connsiteX0" fmla="*/ 1193013 w 2432630"/>
              <a:gd name="connsiteY0" fmla="*/ 1609830 h 2848482"/>
              <a:gd name="connsiteX1" fmla="*/ 1452520 w 2432630"/>
              <a:gd name="connsiteY1" fmla="*/ 1771993 h 2848482"/>
              <a:gd name="connsiteX2" fmla="*/ 1333256 w 2432630"/>
              <a:gd name="connsiteY2" fmla="*/ 2217094 h 2848482"/>
              <a:gd name="connsiteX3" fmla="*/ 888154 w 2432630"/>
              <a:gd name="connsiteY3" fmla="*/ 2097829 h 2848482"/>
              <a:gd name="connsiteX4" fmla="*/ 1007419 w 2432630"/>
              <a:gd name="connsiteY4" fmla="*/ 1652728 h 2848482"/>
              <a:gd name="connsiteX5" fmla="*/ 1193013 w 2432630"/>
              <a:gd name="connsiteY5" fmla="*/ 1609830 h 2848482"/>
              <a:gd name="connsiteX6" fmla="*/ 1721013 w 2432630"/>
              <a:gd name="connsiteY6" fmla="*/ 1345937 h 2848482"/>
              <a:gd name="connsiteX7" fmla="*/ 1880524 w 2432630"/>
              <a:gd name="connsiteY7" fmla="*/ 1425334 h 2848482"/>
              <a:gd name="connsiteX8" fmla="*/ 1821528 w 2432630"/>
              <a:gd name="connsiteY8" fmla="*/ 1645511 h 2848482"/>
              <a:gd name="connsiteX9" fmla="*/ 1601350 w 2432630"/>
              <a:gd name="connsiteY9" fmla="*/ 1586514 h 2848482"/>
              <a:gd name="connsiteX10" fmla="*/ 1660347 w 2432630"/>
              <a:gd name="connsiteY10" fmla="*/ 1366337 h 2848482"/>
              <a:gd name="connsiteX11" fmla="*/ 1721013 w 2432630"/>
              <a:gd name="connsiteY11" fmla="*/ 1345937 h 2848482"/>
              <a:gd name="connsiteX12" fmla="*/ 0 w 2432630"/>
              <a:gd name="connsiteY12" fmla="*/ 0 h 2848482"/>
              <a:gd name="connsiteX13" fmla="*/ 2420476 w 2432630"/>
              <a:gd name="connsiteY13" fmla="*/ 0 h 2848482"/>
              <a:gd name="connsiteX14" fmla="*/ 2431096 w 2432630"/>
              <a:gd name="connsiteY14" fmla="*/ 94052 h 2848482"/>
              <a:gd name="connsiteX15" fmla="*/ 2426545 w 2432630"/>
              <a:gd name="connsiteY15" fmla="*/ 261706 h 2848482"/>
              <a:gd name="connsiteX16" fmla="*/ 1347411 w 2432630"/>
              <a:gd name="connsiteY16" fmla="*/ 1289202 h 2848482"/>
              <a:gd name="connsiteX17" fmla="*/ 678423 w 2432630"/>
              <a:gd name="connsiteY17" fmla="*/ 1606118 h 2848482"/>
              <a:gd name="connsiteX18" fmla="*/ 284014 w 2432630"/>
              <a:gd name="connsiteY18" fmla="*/ 2398976 h 2848482"/>
              <a:gd name="connsiteX19" fmla="*/ 97407 w 2432630"/>
              <a:gd name="connsiteY19" fmla="*/ 2742323 h 2848482"/>
              <a:gd name="connsiteX20" fmla="*/ 0 w 2432630"/>
              <a:gd name="connsiteY20" fmla="*/ 2848482 h 284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32630" h="2848482">
                <a:moveTo>
                  <a:pt x="1193013" y="1609830"/>
                </a:moveTo>
                <a:cubicBezTo>
                  <a:pt x="1297352" y="1617205"/>
                  <a:pt x="1396284" y="1674588"/>
                  <a:pt x="1452520" y="1771993"/>
                </a:cubicBezTo>
                <a:cubicBezTo>
                  <a:pt x="1542498" y="1927838"/>
                  <a:pt x="1489101" y="2127117"/>
                  <a:pt x="1333256" y="2217094"/>
                </a:cubicBezTo>
                <a:cubicBezTo>
                  <a:pt x="1177410" y="2307071"/>
                  <a:pt x="978131" y="2253675"/>
                  <a:pt x="888154" y="2097829"/>
                </a:cubicBezTo>
                <a:cubicBezTo>
                  <a:pt x="798176" y="1941984"/>
                  <a:pt x="851572" y="1742705"/>
                  <a:pt x="1007419" y="1652728"/>
                </a:cubicBezTo>
                <a:cubicBezTo>
                  <a:pt x="1065861" y="1618986"/>
                  <a:pt x="1130410" y="1605406"/>
                  <a:pt x="1193013" y="1609830"/>
                </a:cubicBezTo>
                <a:close/>
                <a:moveTo>
                  <a:pt x="1721013" y="1345937"/>
                </a:moveTo>
                <a:cubicBezTo>
                  <a:pt x="1783347" y="1338202"/>
                  <a:pt x="1847142" y="1367515"/>
                  <a:pt x="1880524" y="1425334"/>
                </a:cubicBezTo>
                <a:cubicBezTo>
                  <a:pt x="1925033" y="1502425"/>
                  <a:pt x="1898619" y="1601002"/>
                  <a:pt x="1821528" y="1645511"/>
                </a:cubicBezTo>
                <a:cubicBezTo>
                  <a:pt x="1744436" y="1690020"/>
                  <a:pt x="1645859" y="1663606"/>
                  <a:pt x="1601350" y="1586514"/>
                </a:cubicBezTo>
                <a:cubicBezTo>
                  <a:pt x="1556841" y="1509423"/>
                  <a:pt x="1583254" y="1410846"/>
                  <a:pt x="1660347" y="1366337"/>
                </a:cubicBezTo>
                <a:cubicBezTo>
                  <a:pt x="1679620" y="1355210"/>
                  <a:pt x="1700235" y="1348515"/>
                  <a:pt x="1721013" y="1345937"/>
                </a:cubicBezTo>
                <a:close/>
                <a:moveTo>
                  <a:pt x="0" y="0"/>
                </a:moveTo>
                <a:lnTo>
                  <a:pt x="2420476" y="0"/>
                </a:lnTo>
                <a:lnTo>
                  <a:pt x="2431096" y="94052"/>
                </a:lnTo>
                <a:cubicBezTo>
                  <a:pt x="2434004" y="150699"/>
                  <a:pt x="2432933" y="206775"/>
                  <a:pt x="2426545" y="261706"/>
                </a:cubicBezTo>
                <a:cubicBezTo>
                  <a:pt x="2360669" y="828256"/>
                  <a:pt x="1972176" y="1172577"/>
                  <a:pt x="1347411" y="1289202"/>
                </a:cubicBezTo>
                <a:cubicBezTo>
                  <a:pt x="1096744" y="1336043"/>
                  <a:pt x="825156" y="1376752"/>
                  <a:pt x="678423" y="1606118"/>
                </a:cubicBezTo>
                <a:cubicBezTo>
                  <a:pt x="520257" y="1853673"/>
                  <a:pt x="394149" y="2125038"/>
                  <a:pt x="284014" y="2398976"/>
                </a:cubicBezTo>
                <a:cubicBezTo>
                  <a:pt x="233465" y="2524954"/>
                  <a:pt x="173906" y="2641107"/>
                  <a:pt x="97407" y="2742323"/>
                </a:cubicBezTo>
                <a:lnTo>
                  <a:pt x="0" y="284848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952346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57"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39796C61-3902-4C2A-AD60-D926667F53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1" name="Freeform: Shape 2060">
            <a:extLst>
              <a:ext uri="{FF2B5EF4-FFF2-40B4-BE49-F238E27FC236}">
                <a16:creationId xmlns:a16="http://schemas.microsoft.com/office/drawing/2014/main" id="{36A49EC6-053B-4ACB-9913-5C4B245E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474" y="2353584"/>
            <a:ext cx="7276966" cy="4504413"/>
          </a:xfrm>
          <a:custGeom>
            <a:avLst/>
            <a:gdLst>
              <a:gd name="connsiteX0" fmla="*/ 1412408 w 8831334"/>
              <a:gd name="connsiteY0" fmla="*/ 4231273 h 4923095"/>
              <a:gd name="connsiteX1" fmla="*/ 1480115 w 8831334"/>
              <a:gd name="connsiteY1" fmla="*/ 4255873 h 4923095"/>
              <a:gd name="connsiteX2" fmla="*/ 1555026 w 8831334"/>
              <a:gd name="connsiteY2" fmla="*/ 4493895 h 4923095"/>
              <a:gd name="connsiteX3" fmla="*/ 1315323 w 8831334"/>
              <a:gd name="connsiteY3" fmla="*/ 4546785 h 4923095"/>
              <a:gd name="connsiteX4" fmla="*/ 1240411 w 8831334"/>
              <a:gd name="connsiteY4" fmla="*/ 4308763 h 4923095"/>
              <a:gd name="connsiteX5" fmla="*/ 1344748 w 8831334"/>
              <a:gd name="connsiteY5" fmla="*/ 4233023 h 4923095"/>
              <a:gd name="connsiteX6" fmla="*/ 1412408 w 8831334"/>
              <a:gd name="connsiteY6" fmla="*/ 4231273 h 4923095"/>
              <a:gd name="connsiteX7" fmla="*/ 622613 w 8831334"/>
              <a:gd name="connsiteY7" fmla="*/ 3711323 h 4923095"/>
              <a:gd name="connsiteX8" fmla="*/ 726058 w 8831334"/>
              <a:gd name="connsiteY8" fmla="*/ 3713477 h 4923095"/>
              <a:gd name="connsiteX9" fmla="*/ 862930 w 8831334"/>
              <a:gd name="connsiteY9" fmla="*/ 3763207 h 4923095"/>
              <a:gd name="connsiteX10" fmla="*/ 1014368 w 8831334"/>
              <a:gd name="connsiteY10" fmla="*/ 4244384 h 4923095"/>
              <a:gd name="connsiteX11" fmla="*/ 529792 w 8831334"/>
              <a:gd name="connsiteY11" fmla="*/ 4351304 h 4923095"/>
              <a:gd name="connsiteX12" fmla="*/ 378355 w 8831334"/>
              <a:gd name="connsiteY12" fmla="*/ 3870127 h 4923095"/>
              <a:gd name="connsiteX13" fmla="*/ 622613 w 8831334"/>
              <a:gd name="connsiteY13" fmla="*/ 3711323 h 4923095"/>
              <a:gd name="connsiteX14" fmla="*/ 0 w 8831334"/>
              <a:gd name="connsiteY14" fmla="*/ 0 h 4923095"/>
              <a:gd name="connsiteX15" fmla="*/ 7345477 w 8831334"/>
              <a:gd name="connsiteY15" fmla="*/ 0 h 4923095"/>
              <a:gd name="connsiteX16" fmla="*/ 7330937 w 8831334"/>
              <a:gd name="connsiteY16" fmla="*/ 57909 h 4923095"/>
              <a:gd name="connsiteX17" fmla="*/ 7204045 w 8831334"/>
              <a:gd name="connsiteY17" fmla="*/ 525057 h 4923095"/>
              <a:gd name="connsiteX18" fmla="*/ 7423939 w 8831334"/>
              <a:gd name="connsiteY18" fmla="*/ 1259431 h 4923095"/>
              <a:gd name="connsiteX19" fmla="*/ 8123848 w 8831334"/>
              <a:gd name="connsiteY19" fmla="*/ 1829863 h 4923095"/>
              <a:gd name="connsiteX20" fmla="*/ 8304560 w 8831334"/>
              <a:gd name="connsiteY20" fmla="*/ 4410617 h 4923095"/>
              <a:gd name="connsiteX21" fmla="*/ 5824906 w 8831334"/>
              <a:gd name="connsiteY21" fmla="*/ 4582246 h 4923095"/>
              <a:gd name="connsiteX22" fmla="*/ 4814027 w 8831334"/>
              <a:gd name="connsiteY22" fmla="*/ 3900391 h 4923095"/>
              <a:gd name="connsiteX23" fmla="*/ 3389336 w 8831334"/>
              <a:gd name="connsiteY23" fmla="*/ 4033298 h 4923095"/>
              <a:gd name="connsiteX24" fmla="*/ 2844266 w 8831334"/>
              <a:gd name="connsiteY24" fmla="*/ 4497245 h 4923095"/>
              <a:gd name="connsiteX25" fmla="*/ 1361823 w 8831334"/>
              <a:gd name="connsiteY25" fmla="*/ 3978831 h 4923095"/>
              <a:gd name="connsiteX26" fmla="*/ 723961 w 8831334"/>
              <a:gd name="connsiteY26" fmla="*/ 3482165 h 4923095"/>
              <a:gd name="connsiteX27" fmla="*/ 41451 w 8831334"/>
              <a:gd name="connsiteY27" fmla="*/ 3495177 h 4923095"/>
              <a:gd name="connsiteX28" fmla="*/ 0 w 8831334"/>
              <a:gd name="connsiteY28" fmla="*/ 3499960 h 4923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831334" h="4923095">
                <a:moveTo>
                  <a:pt x="1412408" y="4231273"/>
                </a:moveTo>
                <a:cubicBezTo>
                  <a:pt x="1435398" y="4234988"/>
                  <a:pt x="1458395" y="4243092"/>
                  <a:pt x="1480115" y="4255873"/>
                </a:cubicBezTo>
                <a:cubicBezTo>
                  <a:pt x="1566994" y="4306997"/>
                  <a:pt x="1600533" y="4413563"/>
                  <a:pt x="1555026" y="4493895"/>
                </a:cubicBezTo>
                <a:cubicBezTo>
                  <a:pt x="1509520" y="4574228"/>
                  <a:pt x="1402201" y="4597907"/>
                  <a:pt x="1315323" y="4546785"/>
                </a:cubicBezTo>
                <a:cubicBezTo>
                  <a:pt x="1228444" y="4495662"/>
                  <a:pt x="1194905" y="4389095"/>
                  <a:pt x="1240411" y="4308763"/>
                </a:cubicBezTo>
                <a:cubicBezTo>
                  <a:pt x="1263164" y="4268597"/>
                  <a:pt x="1301371" y="4242593"/>
                  <a:pt x="1344748" y="4233023"/>
                </a:cubicBezTo>
                <a:cubicBezTo>
                  <a:pt x="1366437" y="4228237"/>
                  <a:pt x="1389419" y="4227559"/>
                  <a:pt x="1412408" y="4231273"/>
                </a:cubicBezTo>
                <a:close/>
                <a:moveTo>
                  <a:pt x="622613" y="3711323"/>
                </a:moveTo>
                <a:cubicBezTo>
                  <a:pt x="656354" y="3707209"/>
                  <a:pt x="691202" y="3707845"/>
                  <a:pt x="726058" y="3713477"/>
                </a:cubicBezTo>
                <a:cubicBezTo>
                  <a:pt x="772533" y="3720984"/>
                  <a:pt x="819023" y="3737370"/>
                  <a:pt x="862930" y="3763207"/>
                </a:cubicBezTo>
                <a:cubicBezTo>
                  <a:pt x="1038560" y="3866555"/>
                  <a:pt x="1106361" y="4081986"/>
                  <a:pt x="1014368" y="4244384"/>
                </a:cubicBezTo>
                <a:cubicBezTo>
                  <a:pt x="922373" y="4406782"/>
                  <a:pt x="705422" y="4454653"/>
                  <a:pt x="529792" y="4351304"/>
                </a:cubicBezTo>
                <a:cubicBezTo>
                  <a:pt x="354162" y="4247957"/>
                  <a:pt x="286361" y="4032525"/>
                  <a:pt x="378355" y="3870127"/>
                </a:cubicBezTo>
                <a:cubicBezTo>
                  <a:pt x="430102" y="3778778"/>
                  <a:pt x="521385" y="3723667"/>
                  <a:pt x="622613" y="3711323"/>
                </a:cubicBezTo>
                <a:close/>
                <a:moveTo>
                  <a:pt x="0" y="0"/>
                </a:moveTo>
                <a:lnTo>
                  <a:pt x="7345477" y="0"/>
                </a:lnTo>
                <a:lnTo>
                  <a:pt x="7330937" y="57909"/>
                </a:lnTo>
                <a:cubicBezTo>
                  <a:pt x="7288864" y="213626"/>
                  <a:pt x="7242961" y="368487"/>
                  <a:pt x="7204045" y="525057"/>
                </a:cubicBezTo>
                <a:cubicBezTo>
                  <a:pt x="7133676" y="809936"/>
                  <a:pt x="7207545" y="1073056"/>
                  <a:pt x="7423939" y="1259431"/>
                </a:cubicBezTo>
                <a:cubicBezTo>
                  <a:pt x="7652783" y="1456418"/>
                  <a:pt x="7881464" y="1655861"/>
                  <a:pt x="8123848" y="1829863"/>
                </a:cubicBezTo>
                <a:cubicBezTo>
                  <a:pt x="9170527" y="2581053"/>
                  <a:pt x="8902406" y="3889765"/>
                  <a:pt x="8304560" y="4410617"/>
                </a:cubicBezTo>
                <a:cubicBezTo>
                  <a:pt x="7554009" y="5063887"/>
                  <a:pt x="6697479" y="5060469"/>
                  <a:pt x="5824906" y="4582246"/>
                </a:cubicBezTo>
                <a:cubicBezTo>
                  <a:pt x="5473190" y="4390333"/>
                  <a:pt x="5153204" y="4124206"/>
                  <a:pt x="4814027" y="3900391"/>
                </a:cubicBezTo>
                <a:cubicBezTo>
                  <a:pt x="4336267" y="3586184"/>
                  <a:pt x="3821519" y="3552717"/>
                  <a:pt x="3389336" y="4033298"/>
                </a:cubicBezTo>
                <a:cubicBezTo>
                  <a:pt x="3228138" y="4212489"/>
                  <a:pt x="3051008" y="4402509"/>
                  <a:pt x="2844266" y="4497245"/>
                </a:cubicBezTo>
                <a:cubicBezTo>
                  <a:pt x="2311195" y="4741524"/>
                  <a:pt x="1799982" y="4540883"/>
                  <a:pt x="1361823" y="3978831"/>
                </a:cubicBezTo>
                <a:cubicBezTo>
                  <a:pt x="1185983" y="3753353"/>
                  <a:pt x="1004288" y="3503556"/>
                  <a:pt x="723961" y="3482165"/>
                </a:cubicBezTo>
                <a:cubicBezTo>
                  <a:pt x="497125" y="3465003"/>
                  <a:pt x="268214" y="3473242"/>
                  <a:pt x="41451" y="3495177"/>
                </a:cubicBezTo>
                <a:lnTo>
                  <a:pt x="0" y="349996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標題 1">
            <a:extLst>
              <a:ext uri="{FF2B5EF4-FFF2-40B4-BE49-F238E27FC236}">
                <a16:creationId xmlns:a16="http://schemas.microsoft.com/office/drawing/2014/main" id="{CD92C7A3-5FC3-8D55-22B2-4BC063D344E8}"/>
              </a:ext>
            </a:extLst>
          </p:cNvPr>
          <p:cNvSpPr>
            <a:spLocks noGrp="1"/>
          </p:cNvSpPr>
          <p:nvPr>
            <p:ph type="title"/>
          </p:nvPr>
        </p:nvSpPr>
        <p:spPr>
          <a:xfrm>
            <a:off x="609600" y="810563"/>
            <a:ext cx="4618072" cy="1782986"/>
          </a:xfrm>
        </p:spPr>
        <p:txBody>
          <a:bodyPr anchor="t">
            <a:normAutofit/>
          </a:bodyPr>
          <a:lstStyle/>
          <a:p>
            <a:r>
              <a:rPr lang="en-US" altLang="zh-TW" dirty="0">
                <a:latin typeface="Calibri" panose="020F0502020204030204" pitchFamily="34" charset="0"/>
                <a:cs typeface="Calibri" panose="020F0502020204030204" pitchFamily="34" charset="0"/>
              </a:rPr>
              <a:t>Any Other Chess AI Before AlphaGo?</a:t>
            </a:r>
            <a:endParaRPr lang="zh-TW" altLang="en-US" dirty="0">
              <a:latin typeface="Calibri" panose="020F0502020204030204" pitchFamily="34" charset="0"/>
              <a:cs typeface="Calibri" panose="020F0502020204030204" pitchFamily="34" charset="0"/>
            </a:endParaRPr>
          </a:p>
        </p:txBody>
      </p:sp>
      <p:sp>
        <p:nvSpPr>
          <p:cNvPr id="3" name="內容版面配置區 2">
            <a:extLst>
              <a:ext uri="{FF2B5EF4-FFF2-40B4-BE49-F238E27FC236}">
                <a16:creationId xmlns:a16="http://schemas.microsoft.com/office/drawing/2014/main" id="{F572CB35-2C66-61A5-06FB-F9FBE6924A87}"/>
              </a:ext>
            </a:extLst>
          </p:cNvPr>
          <p:cNvSpPr>
            <a:spLocks noGrp="1"/>
          </p:cNvSpPr>
          <p:nvPr>
            <p:ph idx="1"/>
          </p:nvPr>
        </p:nvSpPr>
        <p:spPr>
          <a:xfrm>
            <a:off x="5981049" y="810562"/>
            <a:ext cx="6094409" cy="5644667"/>
          </a:xfrm>
        </p:spPr>
        <p:txBody>
          <a:bodyPr>
            <a:normAutofit/>
          </a:bodyPr>
          <a:lstStyle/>
          <a:p>
            <a:pPr marL="342900" indent="-342900">
              <a:buFont typeface="Arial" panose="020B0604020202020204" pitchFamily="34" charset="0"/>
              <a:buChar char="•"/>
            </a:pPr>
            <a:r>
              <a:rPr lang="en-US" altLang="zh-TW" sz="5400" b="1" dirty="0">
                <a:latin typeface="Calibri" panose="020F0502020204030204" pitchFamily="34" charset="0"/>
                <a:cs typeface="Calibri" panose="020F0502020204030204" pitchFamily="34" charset="0"/>
              </a:rPr>
              <a:t>Deep Blue</a:t>
            </a:r>
          </a:p>
          <a:p>
            <a:pPr marL="342900" indent="-342900">
              <a:buFont typeface="Arial" panose="020B0604020202020204" pitchFamily="34" charset="0"/>
              <a:buChar char="•"/>
            </a:pPr>
            <a:r>
              <a:rPr lang="en-US" altLang="zh-TW" sz="2600" dirty="0">
                <a:latin typeface="Calibri" panose="020F0502020204030204" pitchFamily="34" charset="0"/>
                <a:cs typeface="Calibri" panose="020F0502020204030204" pitchFamily="34" charset="0"/>
              </a:rPr>
              <a:t>Year: 1996</a:t>
            </a:r>
          </a:p>
          <a:p>
            <a:pPr marL="342900" indent="-342900">
              <a:buFont typeface="Arial" panose="020B0604020202020204" pitchFamily="34" charset="0"/>
              <a:buChar char="•"/>
            </a:pPr>
            <a:r>
              <a:rPr lang="en-US" altLang="zh-TW" sz="2600" dirty="0">
                <a:latin typeface="Calibri" panose="020F0502020204030204" pitchFamily="34" charset="0"/>
                <a:cs typeface="Calibri" panose="020F0502020204030204" pitchFamily="34" charset="0"/>
              </a:rPr>
              <a:t>Competition Achievement:</a:t>
            </a:r>
            <a:br>
              <a:rPr lang="en-US" altLang="zh-TW" sz="2600" dirty="0">
                <a:latin typeface="Calibri" panose="020F0502020204030204" pitchFamily="34" charset="0"/>
                <a:cs typeface="Calibri" panose="020F0502020204030204" pitchFamily="34" charset="0"/>
              </a:rPr>
            </a:br>
            <a:r>
              <a:rPr lang="en-US" altLang="zh-TW" sz="2600" dirty="0" err="1">
                <a:latin typeface="Calibri" panose="020F0502020204030204" pitchFamily="34" charset="0"/>
                <a:cs typeface="Calibri" panose="020F0502020204030204" pitchFamily="34" charset="0"/>
              </a:rPr>
              <a:t>Beated</a:t>
            </a:r>
            <a:r>
              <a:rPr lang="en-US" altLang="zh-TW" sz="2600" dirty="0">
                <a:latin typeface="Calibri" panose="020F0502020204030204" pitchFamily="34" charset="0"/>
                <a:cs typeface="Calibri" panose="020F0502020204030204" pitchFamily="34" charset="0"/>
              </a:rPr>
              <a:t> Russian grandmaster, Kasparov.</a:t>
            </a:r>
            <a:br>
              <a:rPr lang="en-US" altLang="zh-TW" sz="2600" dirty="0">
                <a:latin typeface="Calibri" panose="020F0502020204030204" pitchFamily="34" charset="0"/>
                <a:cs typeface="Calibri" panose="020F0502020204030204" pitchFamily="34" charset="0"/>
              </a:rPr>
            </a:br>
            <a:r>
              <a:rPr lang="en-US" altLang="zh-TW" sz="2600" dirty="0">
                <a:latin typeface="Calibri" panose="020F0502020204030204" pitchFamily="34" charset="0"/>
                <a:cs typeface="Calibri" panose="020F0502020204030204" pitchFamily="34" charset="0"/>
              </a:rPr>
              <a:t>First Time Human World Champion Lost.</a:t>
            </a:r>
          </a:p>
          <a:p>
            <a:pPr marL="342900" indent="-342900">
              <a:buFont typeface="Arial" panose="020B0604020202020204" pitchFamily="34" charset="0"/>
              <a:buChar char="•"/>
            </a:pPr>
            <a:r>
              <a:rPr lang="en-US" altLang="zh-TW" sz="2600" dirty="0">
                <a:latin typeface="Calibri" panose="020F0502020204030204" pitchFamily="34" charset="0"/>
                <a:cs typeface="Calibri" panose="020F0502020204030204" pitchFamily="34" charset="0"/>
              </a:rPr>
              <a:t>Methodology:  </a:t>
            </a:r>
            <a:r>
              <a:rPr lang="en-US" altLang="zh-TW" sz="2400" dirty="0">
                <a:latin typeface="Calibri" panose="020F0502020204030204" pitchFamily="34" charset="0"/>
                <a:cs typeface="Calibri" panose="020F0502020204030204" pitchFamily="34" charset="0"/>
              </a:rPr>
              <a:t>Search Tree</a:t>
            </a:r>
          </a:p>
          <a:p>
            <a:pPr marL="457200" indent="-457200">
              <a:buFont typeface="+mj-lt"/>
              <a:buAutoNum type="arabicPeriod"/>
            </a:pPr>
            <a:r>
              <a:rPr lang="en-US" altLang="zh-TW" sz="2400" dirty="0">
                <a:latin typeface="Calibri" panose="020F0502020204030204" pitchFamily="34" charset="0"/>
                <a:cs typeface="Calibri" panose="020F0502020204030204" pitchFamily="34" charset="0"/>
              </a:rPr>
              <a:t>MIN-MAX </a:t>
            </a:r>
          </a:p>
          <a:p>
            <a:pPr marL="457200" indent="-457200">
              <a:buFont typeface="+mj-lt"/>
              <a:buAutoNum type="arabicPeriod"/>
            </a:pPr>
            <a:r>
              <a:rPr lang="en-US" altLang="zh-TW" sz="2400" dirty="0">
                <a:latin typeface="Calibri" panose="020F0502020204030204" pitchFamily="34" charset="0"/>
                <a:cs typeface="Calibri" panose="020F0502020204030204" pitchFamily="34" charset="0"/>
              </a:rPr>
              <a:t>Alpha–beta pruning</a:t>
            </a:r>
          </a:p>
          <a:p>
            <a:pPr marL="685800" lvl="1" indent="-457200">
              <a:buFont typeface="+mj-lt"/>
              <a:buAutoNum type="arabicPeriod"/>
            </a:pPr>
            <a:endParaRPr lang="en-US" altLang="zh-TW" sz="2400" dirty="0">
              <a:latin typeface="Calibri" panose="020F0502020204030204" pitchFamily="34" charset="0"/>
              <a:cs typeface="Calibri" panose="020F0502020204030204" pitchFamily="34" charset="0"/>
            </a:endParaRPr>
          </a:p>
        </p:txBody>
      </p:sp>
      <p:pic>
        <p:nvPicPr>
          <p:cNvPr id="2052" name="Picture 4" descr="深藍」 Deep Blue ： 第一部在棋盤上撃敗人腦的「偽AI」超級電腦- Techapple.com">
            <a:extLst>
              <a:ext uri="{FF2B5EF4-FFF2-40B4-BE49-F238E27FC236}">
                <a16:creationId xmlns:a16="http://schemas.microsoft.com/office/drawing/2014/main" id="{6D879F0B-E6C2-22DD-7035-51B75607634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9258" y="3050346"/>
            <a:ext cx="4618072" cy="24282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4636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7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1" name="Rectangle 3080">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標題 1">
            <a:extLst>
              <a:ext uri="{FF2B5EF4-FFF2-40B4-BE49-F238E27FC236}">
                <a16:creationId xmlns:a16="http://schemas.microsoft.com/office/drawing/2014/main" id="{81E31ED6-CB16-CB59-2289-36367665CF65}"/>
              </a:ext>
            </a:extLst>
          </p:cNvPr>
          <p:cNvSpPr>
            <a:spLocks noGrp="1"/>
          </p:cNvSpPr>
          <p:nvPr>
            <p:ph type="title"/>
          </p:nvPr>
        </p:nvSpPr>
        <p:spPr>
          <a:xfrm>
            <a:off x="6094476" y="0"/>
            <a:ext cx="5369169" cy="1440000"/>
          </a:xfrm>
        </p:spPr>
        <p:txBody>
          <a:bodyPr anchor="ctr">
            <a:normAutofit/>
          </a:bodyPr>
          <a:lstStyle/>
          <a:p>
            <a:r>
              <a:rPr lang="en-US" altLang="zh-TW" dirty="0">
                <a:latin typeface="Calibri" panose="020F0502020204030204" pitchFamily="34" charset="0"/>
                <a:cs typeface="Calibri" panose="020F0502020204030204" pitchFamily="34" charset="0"/>
              </a:rPr>
              <a:t>However</a:t>
            </a:r>
            <a:endParaRPr lang="zh-TW" altLang="en-US" dirty="0">
              <a:latin typeface="Calibri" panose="020F0502020204030204" pitchFamily="34" charset="0"/>
              <a:cs typeface="Calibri" panose="020F0502020204030204" pitchFamily="34" charset="0"/>
            </a:endParaRPr>
          </a:p>
        </p:txBody>
      </p:sp>
      <p:pic>
        <p:nvPicPr>
          <p:cNvPr id="3074" name="Picture 2" descr="Image of intricate wires combining into networks">
            <a:extLst>
              <a:ext uri="{FF2B5EF4-FFF2-40B4-BE49-F238E27FC236}">
                <a16:creationId xmlns:a16="http://schemas.microsoft.com/office/drawing/2014/main" id="{C4AC9E0B-3F8A-81F4-254B-37F1C08131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644" r="30558"/>
          <a:stretch/>
        </p:blipFill>
        <p:spPr bwMode="auto">
          <a:xfrm>
            <a:off x="-52346" y="10"/>
            <a:ext cx="5827552" cy="6857990"/>
          </a:xfrm>
          <a:custGeom>
            <a:avLst/>
            <a:gdLst/>
            <a:ahLst/>
            <a:cxnLst/>
            <a:rect l="l" t="t" r="r" b="b"/>
            <a:pathLst>
              <a:path w="5827552" h="6858000">
                <a:moveTo>
                  <a:pt x="5436113" y="4232571"/>
                </a:moveTo>
                <a:cubicBezTo>
                  <a:pt x="5625722" y="4232571"/>
                  <a:pt x="5779430" y="4386279"/>
                  <a:pt x="5779430" y="4575888"/>
                </a:cubicBezTo>
                <a:cubicBezTo>
                  <a:pt x="5779430" y="4765497"/>
                  <a:pt x="5625722" y="4919205"/>
                  <a:pt x="5436113" y="4919205"/>
                </a:cubicBezTo>
                <a:cubicBezTo>
                  <a:pt x="5246504" y="4919205"/>
                  <a:pt x="5092796" y="4765497"/>
                  <a:pt x="5092796" y="4575888"/>
                </a:cubicBezTo>
                <a:cubicBezTo>
                  <a:pt x="5092796" y="4386279"/>
                  <a:pt x="5246504" y="4232571"/>
                  <a:pt x="5436113" y="4232571"/>
                </a:cubicBezTo>
                <a:close/>
                <a:moveTo>
                  <a:pt x="5580185" y="1806694"/>
                </a:moveTo>
                <a:cubicBezTo>
                  <a:pt x="5699726" y="1806694"/>
                  <a:pt x="5799461" y="1891487"/>
                  <a:pt x="5822527" y="2004209"/>
                </a:cubicBezTo>
                <a:lnTo>
                  <a:pt x="5827552" y="2054052"/>
                </a:lnTo>
                <a:lnTo>
                  <a:pt x="5827552" y="2054073"/>
                </a:lnTo>
                <a:lnTo>
                  <a:pt x="5822527" y="2103916"/>
                </a:lnTo>
                <a:cubicBezTo>
                  <a:pt x="5799461" y="2216637"/>
                  <a:pt x="5699726" y="2301430"/>
                  <a:pt x="5580185" y="2301430"/>
                </a:cubicBezTo>
                <a:cubicBezTo>
                  <a:pt x="5443567" y="2301430"/>
                  <a:pt x="5332817" y="2190680"/>
                  <a:pt x="5332817" y="2054062"/>
                </a:cubicBezTo>
                <a:cubicBezTo>
                  <a:pt x="5332817" y="1917444"/>
                  <a:pt x="5443567" y="1806694"/>
                  <a:pt x="5580185" y="1806694"/>
                </a:cubicBezTo>
                <a:close/>
                <a:moveTo>
                  <a:pt x="5580184" y="1294715"/>
                </a:moveTo>
                <a:cubicBezTo>
                  <a:pt x="5659753" y="1294715"/>
                  <a:pt x="5724256" y="1359218"/>
                  <a:pt x="5724256" y="1438787"/>
                </a:cubicBezTo>
                <a:cubicBezTo>
                  <a:pt x="5724256" y="1518356"/>
                  <a:pt x="5659753" y="1582859"/>
                  <a:pt x="5580184" y="1582859"/>
                </a:cubicBezTo>
                <a:cubicBezTo>
                  <a:pt x="5500615" y="1582859"/>
                  <a:pt x="5436112" y="1518356"/>
                  <a:pt x="5436112" y="1438787"/>
                </a:cubicBezTo>
                <a:cubicBezTo>
                  <a:pt x="5436112" y="1359218"/>
                  <a:pt x="5500615" y="1294715"/>
                  <a:pt x="5580184" y="1294715"/>
                </a:cubicBezTo>
                <a:close/>
                <a:moveTo>
                  <a:pt x="0" y="0"/>
                </a:moveTo>
                <a:lnTo>
                  <a:pt x="5346882" y="0"/>
                </a:lnTo>
                <a:lnTo>
                  <a:pt x="5396357" y="64140"/>
                </a:lnTo>
                <a:cubicBezTo>
                  <a:pt x="5509528" y="228632"/>
                  <a:pt x="5577723" y="424885"/>
                  <a:pt x="5582550" y="646882"/>
                </a:cubicBezTo>
                <a:cubicBezTo>
                  <a:pt x="5608062" y="1102027"/>
                  <a:pt x="5203194" y="1301070"/>
                  <a:pt x="5151872" y="1809180"/>
                </a:cubicBezTo>
                <a:cubicBezTo>
                  <a:pt x="5104686" y="2276432"/>
                  <a:pt x="5496947" y="2514465"/>
                  <a:pt x="5323965" y="3464278"/>
                </a:cubicBezTo>
                <a:cubicBezTo>
                  <a:pt x="5211960" y="4079388"/>
                  <a:pt x="4297510" y="4259025"/>
                  <a:pt x="5513003" y="5720066"/>
                </a:cubicBezTo>
                <a:cubicBezTo>
                  <a:pt x="5768583" y="6027176"/>
                  <a:pt x="5791560" y="6490332"/>
                  <a:pt x="5601722" y="6841105"/>
                </a:cubicBezTo>
                <a:lnTo>
                  <a:pt x="5590822" y="6858000"/>
                </a:lnTo>
                <a:lnTo>
                  <a:pt x="1735" y="6858000"/>
                </a:lnTo>
                <a:lnTo>
                  <a:pt x="0" y="6858000"/>
                </a:lnTo>
                <a:lnTo>
                  <a:pt x="0" y="6849812"/>
                </a:lnTo>
                <a:lnTo>
                  <a:pt x="0" y="6483067"/>
                </a:lnTo>
                <a:lnTo>
                  <a:pt x="0" y="1250146"/>
                </a:lnTo>
                <a:close/>
              </a:path>
            </a:pathLst>
          </a:cu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14="http://schemas.microsoft.com/office/drawing/2010/main" Requires="a14">
          <p:sp>
            <p:nvSpPr>
              <p:cNvPr id="3" name="內容版面配置區 2">
                <a:extLst>
                  <a:ext uri="{FF2B5EF4-FFF2-40B4-BE49-F238E27FC236}">
                    <a16:creationId xmlns:a16="http://schemas.microsoft.com/office/drawing/2014/main" id="{78ED4587-AFE5-7C8D-935E-C57BB97106CA}"/>
                  </a:ext>
                </a:extLst>
              </p:cNvPr>
              <p:cNvSpPr>
                <a:spLocks noGrp="1"/>
              </p:cNvSpPr>
              <p:nvPr>
                <p:ph idx="1"/>
              </p:nvPr>
            </p:nvSpPr>
            <p:spPr>
              <a:xfrm>
                <a:off x="6094476" y="1440000"/>
                <a:ext cx="6012702" cy="5400000"/>
              </a:xfrm>
            </p:spPr>
            <p:txBody>
              <a:bodyPr anchor="t">
                <a:noAutofit/>
              </a:bodyPr>
              <a:lstStyle/>
              <a:p>
                <a:pPr marL="342900" indent="-342900">
                  <a:lnSpc>
                    <a:spcPct val="100000"/>
                  </a:lnSpc>
                  <a:buFont typeface="Arial" panose="020B0604020202020204" pitchFamily="34" charset="0"/>
                  <a:buChar char="•"/>
                </a:pPr>
                <a:r>
                  <a:rPr lang="en-US" altLang="zh-TW" sz="4000" b="1" dirty="0">
                    <a:latin typeface="Calibri" panose="020F0502020204030204" pitchFamily="34" charset="0"/>
                    <a:cs typeface="Calibri" panose="020F0502020204030204" pitchFamily="34" charset="0"/>
                  </a:rPr>
                  <a:t>Aspect of Go</a:t>
                </a:r>
              </a:p>
              <a:p>
                <a:pPr marL="457200" indent="-457200">
                  <a:lnSpc>
                    <a:spcPct val="100000"/>
                  </a:lnSpc>
                  <a:buFont typeface="Wingdings" panose="05000000000000000000" pitchFamily="2" charset="2"/>
                  <a:buChar char="Ø"/>
                </a:pPr>
                <a:r>
                  <a:rPr lang="en-US" altLang="zh-TW" sz="2400" dirty="0">
                    <a:latin typeface="Calibri" panose="020F0502020204030204" pitchFamily="34" charset="0"/>
                    <a:cs typeface="Calibri" panose="020F0502020204030204" pitchFamily="34" charset="0"/>
                  </a:rPr>
                  <a:t>Grid: 19*19</a:t>
                </a:r>
                <a:br>
                  <a:rPr lang="en-US" altLang="zh-TW" sz="2400" dirty="0">
                    <a:latin typeface="Calibri" panose="020F0502020204030204" pitchFamily="34" charset="0"/>
                    <a:cs typeface="Calibri" panose="020F0502020204030204" pitchFamily="34" charset="0"/>
                  </a:rPr>
                </a:b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Huge Search Space</a:t>
                </a:r>
              </a:p>
              <a:p>
                <a:pPr marL="457200" indent="-457200">
                  <a:lnSpc>
                    <a:spcPct val="100000"/>
                  </a:lnSpc>
                  <a:buFont typeface="Wingdings" panose="05000000000000000000" pitchFamily="2" charset="2"/>
                  <a:buChar char="Ø"/>
                </a:pPr>
                <a:r>
                  <a:rPr lang="en-US" altLang="zh-TW" sz="2400" dirty="0">
                    <a:latin typeface="Calibri" panose="020F0502020204030204" pitchFamily="34" charset="0"/>
                    <a:cs typeface="Calibri" panose="020F0502020204030204" pitchFamily="34" charset="0"/>
                  </a:rPr>
                  <a:t>Complexity: ~</a:t>
                </a:r>
                <a14:m>
                  <m:oMath xmlns:m="http://schemas.openxmlformats.org/officeDocument/2006/math">
                    <m:sSup>
                      <m:sSupPr>
                        <m:ctrlPr>
                          <a:rPr lang="en-US" altLang="zh-TW" sz="2400" i="1" smtClean="0">
                            <a:latin typeface="Cambria Math" panose="02040503050406030204" pitchFamily="18" charset="0"/>
                            <a:cs typeface="Calibri" panose="020F0502020204030204" pitchFamily="34" charset="0"/>
                          </a:rPr>
                        </m:ctrlPr>
                      </m:sSupPr>
                      <m:e>
                        <m:r>
                          <a:rPr lang="en-US" altLang="zh-TW" sz="2400" b="0" i="1" smtClean="0">
                            <a:latin typeface="Cambria Math" panose="02040503050406030204" pitchFamily="18" charset="0"/>
                            <a:cs typeface="Calibri" panose="020F0502020204030204" pitchFamily="34" charset="0"/>
                          </a:rPr>
                          <m:t>10</m:t>
                        </m:r>
                      </m:e>
                      <m:sup>
                        <m:r>
                          <a:rPr lang="en-US" altLang="zh-TW" sz="2400" b="0" i="1" smtClean="0">
                            <a:latin typeface="Cambria Math" panose="02040503050406030204" pitchFamily="18" charset="0"/>
                            <a:cs typeface="Calibri" panose="020F0502020204030204" pitchFamily="34" charset="0"/>
                          </a:rPr>
                          <m:t>170</m:t>
                        </m:r>
                      </m:sup>
                    </m:sSup>
                  </m:oMath>
                </a14:m>
                <a:endParaRPr lang="en-US" altLang="zh-TW" sz="2400" dirty="0">
                  <a:latin typeface="Calibri" panose="020F0502020204030204" pitchFamily="34" charset="0"/>
                  <a:cs typeface="Calibri" panose="020F0502020204030204" pitchFamily="34" charset="0"/>
                </a:endParaRPr>
              </a:p>
              <a:p>
                <a:pPr lvl="1">
                  <a:lnSpc>
                    <a:spcPct val="100000"/>
                  </a:lnSpc>
                </a:pPr>
                <a:r>
                  <a:rPr lang="en-US" altLang="zh-TW" sz="2400" dirty="0">
                    <a:latin typeface="Calibri" panose="020F0502020204030204" pitchFamily="34" charset="0"/>
                    <a:cs typeface="Calibri" panose="020F0502020204030204" pitchFamily="34" charset="0"/>
                  </a:rPr>
                  <a:t>Go </a:t>
                </a: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200 possibilities / step</a:t>
                </a:r>
                <a:br>
                  <a:rPr lang="en-US" altLang="zh-TW" sz="2400" dirty="0">
                    <a:latin typeface="Calibri" panose="020F0502020204030204" pitchFamily="34" charset="0"/>
                    <a:cs typeface="Calibri" panose="020F0502020204030204" pitchFamily="34" charset="0"/>
                  </a:rPr>
                </a:br>
                <a:r>
                  <a:rPr lang="en-US" altLang="zh-TW" sz="2400" dirty="0">
                    <a:latin typeface="Calibri" panose="020F0502020204030204" pitchFamily="34" charset="0"/>
                    <a:cs typeface="Calibri" panose="020F0502020204030204" pitchFamily="34" charset="0"/>
                  </a:rPr>
                  <a:t>Chess </a:t>
                </a: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20 possibilities / step</a:t>
                </a:r>
              </a:p>
              <a:p>
                <a:pPr marL="457200" indent="-457200">
                  <a:lnSpc>
                    <a:spcPct val="100000"/>
                  </a:lnSpc>
                  <a:buFont typeface="Wingdings" panose="05000000000000000000" pitchFamily="2" charset="2"/>
                  <a:buChar char="Ø"/>
                </a:pPr>
                <a:r>
                  <a:rPr lang="en-US" altLang="zh-TW" sz="2400" dirty="0">
                    <a:latin typeface="Calibri" panose="020F0502020204030204" pitchFamily="34" charset="0"/>
                    <a:cs typeface="Calibri" panose="020F0502020204030204" pitchFamily="34" charset="0"/>
                  </a:rPr>
                  <a:t>Evaluate All Possibilities by Brute Force</a:t>
                </a:r>
                <a:br>
                  <a:rPr lang="en-US" altLang="zh-TW" sz="2400" dirty="0">
                    <a:latin typeface="Calibri" panose="020F0502020204030204" pitchFamily="34" charset="0"/>
                    <a:cs typeface="Calibri" panose="020F0502020204030204" pitchFamily="34" charset="0"/>
                  </a:rPr>
                </a:b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Intractable</a:t>
                </a: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&amp; No</a:t>
                </a:r>
                <a:r>
                  <a:rPr lang="zh-TW" altLang="en-US" sz="2400" dirty="0">
                    <a:latin typeface="Calibri" panose="020F0502020204030204" pitchFamily="34" charset="0"/>
                    <a:cs typeface="Calibri" panose="020F0502020204030204" pitchFamily="34" charset="0"/>
                  </a:rPr>
                  <a:t> </a:t>
                </a:r>
                <a:r>
                  <a:rPr lang="en-US" altLang="zh-TW" sz="2400" dirty="0">
                    <a:latin typeface="Calibri" panose="020F0502020204030204" pitchFamily="34" charset="0"/>
                    <a:cs typeface="Calibri" panose="020F0502020204030204" pitchFamily="34" charset="0"/>
                  </a:rPr>
                  <a:t>Way !</a:t>
                </a:r>
              </a:p>
              <a:p>
                <a:pPr marL="457200" indent="-457200" rtl="0">
                  <a:lnSpc>
                    <a:spcPct val="100000"/>
                  </a:lnSpc>
                  <a:buSzPts val="2400"/>
                  <a:buFont typeface="Wingdings" panose="05000000000000000000" pitchFamily="2" charset="2"/>
                  <a:buChar char="Ø"/>
                </a:pPr>
                <a:r>
                  <a:rPr lang="en-US" altLang="zh-TW" sz="2400" dirty="0">
                    <a:latin typeface="Calibri" panose="020F0502020204030204" pitchFamily="34" charset="0"/>
                    <a:cs typeface="Calibri" panose="020F0502020204030204" pitchFamily="34" charset="0"/>
                  </a:rPr>
                  <a:t>Neither MIN-MAX Nor Alpha–Beta Pruning.</a:t>
                </a:r>
              </a:p>
              <a:p>
                <a:pPr rtl="0">
                  <a:lnSpc>
                    <a:spcPct val="100000"/>
                  </a:lnSpc>
                  <a:buSzPts val="2400"/>
                </a:pPr>
                <a:r>
                  <a:rPr lang="zh-TW" altLang="en-US" sz="3000" dirty="0">
                    <a:latin typeface="Calibri" panose="020F0502020204030204" pitchFamily="34" charset="0"/>
                    <a:cs typeface="Calibri" panose="020F0502020204030204" pitchFamily="34" charset="0"/>
                  </a:rPr>
                  <a:t>→</a:t>
                </a:r>
                <a:r>
                  <a:rPr lang="en-US" altLang="zh-TW" sz="3000" dirty="0">
                    <a:latin typeface="Calibri" panose="020F0502020204030204" pitchFamily="34" charset="0"/>
                    <a:cs typeface="Calibri" panose="020F0502020204030204" pitchFamily="34" charset="0"/>
                  </a:rPr>
                  <a:t>Think:</a:t>
                </a:r>
                <a:r>
                  <a:rPr lang="zh-TW" altLang="en-US" sz="3000" dirty="0">
                    <a:latin typeface="Calibri" panose="020F0502020204030204" pitchFamily="34" charset="0"/>
                    <a:cs typeface="Calibri" panose="020F0502020204030204" pitchFamily="34" charset="0"/>
                  </a:rPr>
                  <a:t> </a:t>
                </a:r>
                <a:r>
                  <a:rPr lang="en-US" altLang="zh-TW" sz="3000" dirty="0">
                    <a:latin typeface="Calibri" panose="020F0502020204030204" pitchFamily="34" charset="0"/>
                    <a:cs typeface="Calibri" panose="020F0502020204030204" pitchFamily="34" charset="0"/>
                  </a:rPr>
                  <a:t>How AlphaGo works?</a:t>
                </a:r>
              </a:p>
            </p:txBody>
          </p:sp>
        </mc:Choice>
        <mc:Fallback>
          <p:sp>
            <p:nvSpPr>
              <p:cNvPr id="3" name="內容版面配置區 2">
                <a:extLst>
                  <a:ext uri="{FF2B5EF4-FFF2-40B4-BE49-F238E27FC236}">
                    <a16:creationId xmlns:a16="http://schemas.microsoft.com/office/drawing/2014/main" id="{78ED4587-AFE5-7C8D-935E-C57BB97106CA}"/>
                  </a:ext>
                </a:extLst>
              </p:cNvPr>
              <p:cNvSpPr>
                <a:spLocks noGrp="1" noRot="1" noChangeAspect="1" noMove="1" noResize="1" noEditPoints="1" noAdjustHandles="1" noChangeArrowheads="1" noChangeShapeType="1" noTextEdit="1"/>
              </p:cNvSpPr>
              <p:nvPr>
                <p:ph idx="1"/>
              </p:nvPr>
            </p:nvSpPr>
            <p:spPr>
              <a:xfrm>
                <a:off x="6094476" y="1440000"/>
                <a:ext cx="6012702" cy="5400000"/>
              </a:xfrm>
              <a:blipFill>
                <a:blip r:embed="rId4"/>
                <a:stretch>
                  <a:fillRect l="-3245" t="-2032" r="-1217"/>
                </a:stretch>
              </a:blipFill>
            </p:spPr>
            <p:txBody>
              <a:bodyPr/>
              <a:lstStyle/>
              <a:p>
                <a:r>
                  <a:rPr lang="zh-TW" altLang="en-US">
                    <a:noFill/>
                  </a:rPr>
                  <a:t> </a:t>
                </a:r>
              </a:p>
            </p:txBody>
          </p:sp>
        </mc:Fallback>
      </mc:AlternateContent>
      <p:pic>
        <p:nvPicPr>
          <p:cNvPr id="2050" name="Picture 2" descr="问号（中英文标点符号）_百度百科">
            <a:extLst>
              <a:ext uri="{FF2B5EF4-FFF2-40B4-BE49-F238E27FC236}">
                <a16:creationId xmlns:a16="http://schemas.microsoft.com/office/drawing/2014/main" id="{C877B4BF-C902-DA6A-5ED1-D2DBEBE709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33445" y="5689601"/>
            <a:ext cx="660400" cy="66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4301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A35D102-B155-0ABA-2491-50D1DF34EB43}"/>
              </a:ext>
            </a:extLst>
          </p:cNvPr>
          <p:cNvSpPr>
            <a:spLocks noGrp="1"/>
          </p:cNvSpPr>
          <p:nvPr>
            <p:ph type="title"/>
          </p:nvPr>
        </p:nvSpPr>
        <p:spPr>
          <a:xfrm>
            <a:off x="609600" y="52480"/>
            <a:ext cx="10972800" cy="1325563"/>
          </a:xfrm>
        </p:spPr>
        <p:txBody>
          <a:bodyPr anchor="ctr"/>
          <a:lstStyle/>
          <a:p>
            <a:r>
              <a:rPr lang="en-US" altLang="zh-TW" dirty="0">
                <a:latin typeface="Calibri" panose="020F0502020204030204" pitchFamily="34" charset="0"/>
                <a:cs typeface="Calibri" panose="020F0502020204030204" pitchFamily="34" charset="0"/>
              </a:rPr>
              <a:t>AlphaGo</a:t>
            </a:r>
            <a:r>
              <a:rPr lang="zh-TW" altLang="en-US" dirty="0">
                <a:latin typeface="Calibri" panose="020F0502020204030204" pitchFamily="34" charset="0"/>
                <a:cs typeface="Calibri" panose="020F0502020204030204" pitchFamily="34" charset="0"/>
              </a:rPr>
              <a:t> </a:t>
            </a:r>
            <a:r>
              <a:rPr lang="en-US" altLang="zh-TW" dirty="0">
                <a:latin typeface="Calibri" panose="020F0502020204030204" pitchFamily="34" charset="0"/>
                <a:cs typeface="Calibri" panose="020F0502020204030204" pitchFamily="34" charset="0"/>
              </a:rPr>
              <a:t>– 3 Steps</a:t>
            </a:r>
            <a:endParaRPr lang="zh-TW" altLang="en-US" dirty="0">
              <a:latin typeface="Calibri" panose="020F0502020204030204" pitchFamily="34" charset="0"/>
              <a:cs typeface="Calibri" panose="020F0502020204030204" pitchFamily="34" charset="0"/>
            </a:endParaRPr>
          </a:p>
        </p:txBody>
      </p:sp>
      <p:sp>
        <p:nvSpPr>
          <p:cNvPr id="3" name="內容版面配置區 2">
            <a:extLst>
              <a:ext uri="{FF2B5EF4-FFF2-40B4-BE49-F238E27FC236}">
                <a16:creationId xmlns:a16="http://schemas.microsoft.com/office/drawing/2014/main" id="{3437EACD-D87C-E889-5007-6E77CBE27269}"/>
              </a:ext>
            </a:extLst>
          </p:cNvPr>
          <p:cNvSpPr>
            <a:spLocks noGrp="1"/>
          </p:cNvSpPr>
          <p:nvPr>
            <p:ph idx="1"/>
          </p:nvPr>
        </p:nvSpPr>
        <p:spPr>
          <a:xfrm>
            <a:off x="609600" y="1378043"/>
            <a:ext cx="10972800" cy="4036534"/>
          </a:xfrm>
        </p:spPr>
        <p:txBody>
          <a:bodyPr>
            <a:normAutofit/>
          </a:bodyPr>
          <a:lstStyle/>
          <a:p>
            <a:pPr marL="342900" indent="-342900">
              <a:buFont typeface="Arial" panose="020B0604020202020204" pitchFamily="34" charset="0"/>
              <a:buChar char="•"/>
            </a:pPr>
            <a:r>
              <a:rPr lang="en-US" altLang="zh-TW" sz="3000" dirty="0">
                <a:latin typeface="Calibri" panose="020F0502020204030204" pitchFamily="34" charset="0"/>
                <a:cs typeface="Calibri" panose="020F0502020204030204" pitchFamily="34" charset="0"/>
              </a:rPr>
              <a:t>Main Steps of AlphaGo can be divided into Three:</a:t>
            </a:r>
          </a:p>
          <a:p>
            <a:pPr marL="514350" indent="-514350">
              <a:buFont typeface="+mj-lt"/>
              <a:buAutoNum type="arabicPeriod"/>
            </a:pPr>
            <a:r>
              <a:rPr lang="en-US" altLang="zh-TW" sz="3000" dirty="0">
                <a:latin typeface="Calibri" panose="020F0502020204030204" pitchFamily="34" charset="0"/>
                <a:cs typeface="Calibri" panose="020F0502020204030204" pitchFamily="34" charset="0"/>
              </a:rPr>
              <a:t>Scanning the board to identify viable moves</a:t>
            </a:r>
          </a:p>
          <a:p>
            <a:pPr marL="514350" indent="-514350">
              <a:buFont typeface="+mj-lt"/>
              <a:buAutoNum type="arabicPeriod"/>
            </a:pPr>
            <a:r>
              <a:rPr lang="en-US" altLang="zh-TW" sz="3000" dirty="0">
                <a:latin typeface="Calibri" panose="020F0502020204030204" pitchFamily="34" charset="0"/>
                <a:cs typeface="Calibri" panose="020F0502020204030204" pitchFamily="34" charset="0"/>
              </a:rPr>
              <a:t>Constructing a tree-like structure to predict potential moves from each viable position.</a:t>
            </a:r>
          </a:p>
          <a:p>
            <a:pPr marL="514350" indent="-514350">
              <a:buFont typeface="+mj-lt"/>
              <a:buAutoNum type="arabicPeriod"/>
            </a:pPr>
            <a:r>
              <a:rPr lang="en-US" altLang="zh-TW" sz="3000" dirty="0">
                <a:latin typeface="Calibri" panose="020F0502020204030204" pitchFamily="34" charset="0"/>
                <a:cs typeface="Calibri" panose="020F0502020204030204" pitchFamily="34" charset="0"/>
              </a:rPr>
              <a:t>Calculating win rates for each branch of the tree and identifying the move with the highest winning probability.</a:t>
            </a:r>
            <a:endParaRPr lang="zh-TW" altLang="en-US" sz="3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28883548"/>
      </p:ext>
    </p:extLst>
  </p:cSld>
  <p:clrMapOvr>
    <a:masterClrMapping/>
  </p:clrMapOvr>
</p:sld>
</file>

<file path=ppt/theme/theme1.xml><?xml version="1.0" encoding="utf-8"?>
<a:theme xmlns:a="http://schemas.openxmlformats.org/drawingml/2006/main" name="Splash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plashVTI" id="{CD38C481-21EC-466B-953B-A1440B42712A}" vid="{D3E4813C-1D98-48C2-AF59-2D0D78E25500}"/>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560</TotalTime>
  <Words>2142</Words>
  <Application>Microsoft Office PowerPoint</Application>
  <PresentationFormat>寬螢幕</PresentationFormat>
  <Paragraphs>129</Paragraphs>
  <Slides>13</Slides>
  <Notes>13</Notes>
  <HiddenSlides>1</HiddenSlides>
  <MMClips>1</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13</vt:i4>
      </vt:variant>
    </vt:vector>
  </HeadingPairs>
  <TitlesOfParts>
    <vt:vector size="22" baseType="lpstr">
      <vt:lpstr>Helvetica Neue</vt:lpstr>
      <vt:lpstr>微軟正黑體</vt:lpstr>
      <vt:lpstr>Arial</vt:lpstr>
      <vt:lpstr>Avenir Next LT Pro</vt:lpstr>
      <vt:lpstr>Calibri</vt:lpstr>
      <vt:lpstr>Cambria Math</vt:lpstr>
      <vt:lpstr>Posterama</vt:lpstr>
      <vt:lpstr>Wingdings</vt:lpstr>
      <vt:lpstr>SplashVTI</vt:lpstr>
      <vt:lpstr>AlphaGo</vt:lpstr>
      <vt:lpstr>What is AlphaGo</vt:lpstr>
      <vt:lpstr>What is AlphaGo？</vt:lpstr>
      <vt:lpstr>What is AlphaGo？</vt:lpstr>
      <vt:lpstr>Official Trailer: AlphaGo</vt:lpstr>
      <vt:lpstr>Methodology</vt:lpstr>
      <vt:lpstr>Any Other Chess AI Before AlphaGo?</vt:lpstr>
      <vt:lpstr>However</vt:lpstr>
      <vt:lpstr>AlphaGo – 3 Steps</vt:lpstr>
      <vt:lpstr>AlphaGo 2 NetWorks</vt:lpstr>
      <vt:lpstr>AlphaGo  Policy NetWork </vt:lpstr>
      <vt:lpstr>AlphaGo  Value NetWork</vt:lpstr>
      <vt:lpstr>AlphaGo – Value NetWork &amp; Policy NetWork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哲平 何</dc:creator>
  <cp:lastModifiedBy>哲平 何</cp:lastModifiedBy>
  <cp:revision>345</cp:revision>
  <dcterms:created xsi:type="dcterms:W3CDTF">2023-04-19T11:13:51Z</dcterms:created>
  <dcterms:modified xsi:type="dcterms:W3CDTF">2023-04-20T13:19:58Z</dcterms:modified>
</cp:coreProperties>
</file>

<file path=docProps/thumbnail.jpeg>
</file>